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21"/>
  </p:notesMasterIdLst>
  <p:sldIdLst>
    <p:sldId id="1811" r:id="rId5"/>
    <p:sldId id="1812" r:id="rId6"/>
    <p:sldId id="1837" r:id="rId7"/>
    <p:sldId id="1822" r:id="rId8"/>
    <p:sldId id="1840" r:id="rId9"/>
    <p:sldId id="1852" r:id="rId10"/>
    <p:sldId id="1834" r:id="rId11"/>
    <p:sldId id="1844" r:id="rId12"/>
    <p:sldId id="1841" r:id="rId13"/>
    <p:sldId id="1850" r:id="rId14"/>
    <p:sldId id="1851" r:id="rId15"/>
    <p:sldId id="1843" r:id="rId16"/>
    <p:sldId id="1821" r:id="rId17"/>
    <p:sldId id="1848" r:id="rId18"/>
    <p:sldId id="1838" r:id="rId19"/>
    <p:sldId id="1683" r:id="rId20"/>
  </p:sldIdLst>
  <p:sldSz cx="9144000" cy="5143500" type="screen16x9"/>
  <p:notesSz cx="6858000" cy="9144000"/>
  <p:defaultTextStyle>
    <a:defPPr>
      <a:defRPr lang="nl-NL"/>
    </a:defPPr>
    <a:lvl1pPr marL="0" algn="l" defTabSz="708986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1pPr>
    <a:lvl2pPr marL="354493" algn="l" defTabSz="708986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2pPr>
    <a:lvl3pPr marL="708986" algn="l" defTabSz="708986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3pPr>
    <a:lvl4pPr marL="1063479" algn="l" defTabSz="708986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4pPr>
    <a:lvl5pPr marL="1417973" algn="l" defTabSz="708986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5pPr>
    <a:lvl6pPr marL="1772464" algn="l" defTabSz="708986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6pPr>
    <a:lvl7pPr marL="2126958" algn="l" defTabSz="708986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7pPr>
    <a:lvl8pPr marL="2481452" algn="l" defTabSz="708986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8pPr>
    <a:lvl9pPr marL="2835944" algn="l" defTabSz="708986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602" userDrawn="1">
          <p15:clr>
            <a:srgbClr val="A4A3A4"/>
          </p15:clr>
        </p15:guide>
        <p15:guide id="3" orient="horz" pos="1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rgit Ros" initials="BR" lastIdx="14" clrIdx="0">
    <p:extLst>
      <p:ext uri="{19B8F6BF-5375-455C-9EA6-DF929625EA0E}">
        <p15:presenceInfo xmlns:p15="http://schemas.microsoft.com/office/powerpoint/2012/main" userId="Birgit Ros" providerId="None"/>
      </p:ext>
    </p:extLst>
  </p:cmAuthor>
  <p:cmAuthor id="2" name="Gerrit Schipper" initials="GS" lastIdx="1" clrIdx="1">
    <p:extLst>
      <p:ext uri="{19B8F6BF-5375-455C-9EA6-DF929625EA0E}">
        <p15:presenceInfo xmlns:p15="http://schemas.microsoft.com/office/powerpoint/2012/main" userId="e03160cb96fcb4c2" providerId="Windows Live"/>
      </p:ext>
    </p:extLst>
  </p:cmAuthor>
  <p:cmAuthor id="3" name="Yvonne van Everdingen" initials="YvE" lastIdx="2" clrIdx="2">
    <p:extLst>
      <p:ext uri="{19B8F6BF-5375-455C-9EA6-DF929625EA0E}">
        <p15:presenceInfo xmlns:p15="http://schemas.microsoft.com/office/powerpoint/2012/main" userId="S::17720yve@eur.nl::32afe498-7cd3-47a7-98ad-94a6763f90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9A"/>
    <a:srgbClr val="000000"/>
    <a:srgbClr val="C3BBFF"/>
    <a:srgbClr val="ABDEDD"/>
    <a:srgbClr val="3CA1BA"/>
    <a:srgbClr val="3DA1BA"/>
    <a:srgbClr val="DBDBDB"/>
    <a:srgbClr val="2E4E8B"/>
    <a:srgbClr val="F0EAFF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0" autoAdjust="0"/>
    <p:restoredTop sz="85930" autoAdjust="0"/>
  </p:normalViewPr>
  <p:slideViewPr>
    <p:cSldViewPr>
      <p:cViewPr varScale="1">
        <p:scale>
          <a:sx n="125" d="100"/>
          <a:sy n="125" d="100"/>
        </p:scale>
        <p:origin x="882" y="90"/>
      </p:cViewPr>
      <p:guideLst>
        <p:guide pos="5602"/>
        <p:guide orient="horz" pos="1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85" d="100"/>
        <a:sy n="285" d="100"/>
      </p:scale>
      <p:origin x="0" y="0"/>
    </p:cViewPr>
  </p:notesTextViewPr>
  <p:sorterViewPr>
    <p:cViewPr>
      <p:scale>
        <a:sx n="200" d="100"/>
        <a:sy n="200" d="100"/>
      </p:scale>
      <p:origin x="0" y="-2083"/>
    </p:cViewPr>
  </p:sorterViewPr>
  <p:notesViewPr>
    <p:cSldViewPr>
      <p:cViewPr varScale="1">
        <p:scale>
          <a:sx n="83" d="100"/>
          <a:sy n="83" d="100"/>
        </p:scale>
        <p:origin x="-310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onne van Everdingen" userId="32afe498-7cd3-47a7-98ad-94a6763f908c" providerId="ADAL" clId="{7A1A6E6C-8787-43CD-92C9-93DBE572A379}"/>
    <pc:docChg chg="delSld modSld">
      <pc:chgData name="Yvonne van Everdingen" userId="32afe498-7cd3-47a7-98ad-94a6763f908c" providerId="ADAL" clId="{7A1A6E6C-8787-43CD-92C9-93DBE572A379}" dt="2025-05-23T09:30:03.999" v="2" actId="2696"/>
      <pc:docMkLst>
        <pc:docMk/>
      </pc:docMkLst>
      <pc:sldChg chg="modSp mod">
        <pc:chgData name="Yvonne van Everdingen" userId="32afe498-7cd3-47a7-98ad-94a6763f908c" providerId="ADAL" clId="{7A1A6E6C-8787-43CD-92C9-93DBE572A379}" dt="2025-05-23T09:29:27.101" v="1" actId="5793"/>
        <pc:sldMkLst>
          <pc:docMk/>
          <pc:sldMk cId="3800746929" sldId="1812"/>
        </pc:sldMkLst>
        <pc:spChg chg="mod">
          <ac:chgData name="Yvonne van Everdingen" userId="32afe498-7cd3-47a7-98ad-94a6763f908c" providerId="ADAL" clId="{7A1A6E6C-8787-43CD-92C9-93DBE572A379}" dt="2025-05-23T09:29:27.101" v="1" actId="5793"/>
          <ac:spMkLst>
            <pc:docMk/>
            <pc:sldMk cId="3800746929" sldId="1812"/>
            <ac:spMk id="3" creationId="{10677CAA-8278-4348-B228-7DDE22515333}"/>
          </ac:spMkLst>
        </pc:spChg>
      </pc:sldChg>
      <pc:sldChg chg="del">
        <pc:chgData name="Yvonne van Everdingen" userId="32afe498-7cd3-47a7-98ad-94a6763f908c" providerId="ADAL" clId="{7A1A6E6C-8787-43CD-92C9-93DBE572A379}" dt="2025-05-23T09:30:03.999" v="2" actId="2696"/>
        <pc:sldMkLst>
          <pc:docMk/>
          <pc:sldMk cId="1432437987" sldId="1829"/>
        </pc:sldMkLst>
      </pc:sldChg>
      <pc:sldChg chg="del">
        <pc:chgData name="Yvonne van Everdingen" userId="32afe498-7cd3-47a7-98ad-94a6763f908c" providerId="ADAL" clId="{7A1A6E6C-8787-43CD-92C9-93DBE572A379}" dt="2025-05-23T09:30:03.999" v="2" actId="2696"/>
        <pc:sldMkLst>
          <pc:docMk/>
          <pc:sldMk cId="3863934932" sldId="1849"/>
        </pc:sldMkLst>
      </pc:sldChg>
      <pc:sldChg chg="del">
        <pc:chgData name="Yvonne van Everdingen" userId="32afe498-7cd3-47a7-98ad-94a6763f908c" providerId="ADAL" clId="{7A1A6E6C-8787-43CD-92C9-93DBE572A379}" dt="2025-05-23T09:30:03.999" v="2" actId="2696"/>
        <pc:sldMkLst>
          <pc:docMk/>
          <pc:sldMk cId="1649070445" sldId="185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4-12-20T16:27:09.703" idx="2">
    <p:pos x="10" y="10"/>
    <p:text>Here we may refer to Trilce's expert practice for more projects on cultural institutions.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014D1-DE1F-4134-895D-45E1A2D81B47}" type="datetimeFigureOut">
              <a:rPr lang="nl-NL" smtClean="0"/>
              <a:pPr/>
              <a:t>23-5-2025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64DF4-EE13-4846-87F2-DA78DA6B154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70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08986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1pPr>
    <a:lvl2pPr marL="354493" algn="l" defTabSz="708986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2pPr>
    <a:lvl3pPr marL="708986" algn="l" defTabSz="708986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3pPr>
    <a:lvl4pPr marL="1063479" algn="l" defTabSz="708986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4pPr>
    <a:lvl5pPr marL="1417973" algn="l" defTabSz="708986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5pPr>
    <a:lvl6pPr marL="1772464" algn="l" defTabSz="708986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6pPr>
    <a:lvl7pPr marL="2126958" algn="l" defTabSz="708986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7pPr>
    <a:lvl8pPr marL="2481452" algn="l" defTabSz="708986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8pPr>
    <a:lvl9pPr marL="2835944" algn="l" defTabSz="708986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7540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029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746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222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126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470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18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7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512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576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963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3502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105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7078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024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64DF4-EE13-4846-87F2-DA78DA6B154E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98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chtergrondTitel"/>
          <p:cNvPicPr>
            <a:picLocks noSelect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21"/>
            <a:ext cx="9144000" cy="5148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49" y="1502804"/>
            <a:ext cx="8239125" cy="746522"/>
          </a:xfrm>
          <a:prstGeom prst="rect">
            <a:avLst/>
          </a:prstGeom>
        </p:spPr>
        <p:txBody>
          <a:bodyPr anchor="b"/>
          <a:lstStyle>
            <a:lvl1pPr algn="l">
              <a:defRPr lang="en-US" sz="3500" kern="1200" baseline="0" dirty="0" smtClean="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949" y="2173125"/>
            <a:ext cx="8239125" cy="198600"/>
          </a:xfrm>
        </p:spPr>
        <p:txBody>
          <a:bodyPr>
            <a:noAutofit/>
          </a:bodyPr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  <a:lvl2pPr marL="342887" indent="0" algn="ctr">
              <a:buNone/>
              <a:defRPr sz="1500"/>
            </a:lvl2pPr>
            <a:lvl3pPr marL="685774" indent="0" algn="ctr">
              <a:buNone/>
              <a:defRPr sz="1350"/>
            </a:lvl3pPr>
            <a:lvl4pPr marL="1028661" indent="0" algn="ctr">
              <a:buNone/>
              <a:defRPr sz="1200"/>
            </a:lvl4pPr>
            <a:lvl5pPr marL="1371548" indent="0" algn="ctr">
              <a:buNone/>
              <a:defRPr sz="1200"/>
            </a:lvl5pPr>
            <a:lvl6pPr marL="1714435" indent="0" algn="ctr">
              <a:buNone/>
              <a:defRPr sz="1200"/>
            </a:lvl6pPr>
            <a:lvl7pPr marL="2057322" indent="0" algn="ctr">
              <a:buNone/>
              <a:defRPr sz="1200"/>
            </a:lvl7pPr>
            <a:lvl8pPr marL="2400209" indent="0" algn="ctr">
              <a:buNone/>
              <a:defRPr sz="1200"/>
            </a:lvl8pPr>
            <a:lvl9pPr marL="2743096" indent="0" algn="ctr">
              <a:buNone/>
              <a:defRPr sz="1200"/>
            </a:lvl9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C5AAD7EC-7460-481A-A458-1D826C8A65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52726"/>
            <a:ext cx="9144000" cy="20844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1A040FC-6842-AA4B-B0BA-FFA8AF2538F6}"/>
              </a:ext>
            </a:extLst>
          </p:cNvPr>
          <p:cNvSpPr/>
          <p:nvPr userDrawn="1"/>
        </p:nvSpPr>
        <p:spPr>
          <a:xfrm>
            <a:off x="35496" y="123478"/>
            <a:ext cx="8928992" cy="1249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E1A16F2-F099-2843-82C7-DF676BC77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31" y="124621"/>
            <a:ext cx="2304272" cy="64807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AA312EFE-69AD-484D-BAF6-4363B578787E}"/>
              </a:ext>
            </a:extLst>
          </p:cNvPr>
          <p:cNvSpPr/>
          <p:nvPr userDrawn="1"/>
        </p:nvSpPr>
        <p:spPr>
          <a:xfrm>
            <a:off x="7308304" y="0"/>
            <a:ext cx="18356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6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00" y="273844"/>
            <a:ext cx="7084800" cy="3592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 marL="1262063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2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005EC2-443B-F744-BD61-782EC39134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7200" y="4767263"/>
            <a:ext cx="705462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320A3F81-6589-6F40-B923-56AD1422D07C}" type="datetime1">
              <a:rPr lang="nl-NL" smtClean="0"/>
              <a:t>23-5-2025</a:t>
            </a:fld>
            <a:endParaRPr lang="nl-NL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6361F5-8472-5C44-8B54-C1C1485A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6527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nl-NL"/>
              <a:t>Copyright © 2019, Erasmus Universiteit Rotterdam</a:t>
            </a:r>
          </a:p>
        </p:txBody>
      </p:sp>
      <p:sp>
        <p:nvSpPr>
          <p:cNvPr id="16" name="Tijdelijke aanduiding voor titel 12">
            <a:extLst>
              <a:ext uri="{FF2B5EF4-FFF2-40B4-BE49-F238E27FC236}">
                <a16:creationId xmlns:a16="http://schemas.microsoft.com/office/drawing/2014/main" id="{4AF1A3F9-497C-6141-8329-25951A0AC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8" y="171584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0A56D-C2BB-A84C-BD2E-A1919639768D}"/>
              </a:ext>
            </a:extLst>
          </p:cNvPr>
          <p:cNvSpPr txBox="1">
            <a:spLocks/>
          </p:cNvSpPr>
          <p:nvPr userDrawn="1"/>
        </p:nvSpPr>
        <p:spPr>
          <a:xfrm>
            <a:off x="8320454" y="4746178"/>
            <a:ext cx="624254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nl-NL"/>
            </a:defPPr>
            <a:lvl1pPr marL="0" algn="r" defTabSz="708986" rtl="0" eaLnBrk="1" latinLnBrk="0" hangingPunct="1"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54493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986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3479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17973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2464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6958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1452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5944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4AE559-C13F-42F9-9119-91A8BAF7C68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302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55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DA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A15C-F504-984A-A458-0724DE70136E}" type="datetime1">
              <a:rPr lang="nl-NL" smtClean="0"/>
              <a:t>23-5-2025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© 2019, Erasmus Universiteit Rotterdam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D0F9C-F11B-480A-BCAC-F50A272BCFA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1D7C31-1707-9A44-B732-D0BACDF8C8B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7200" y="990600"/>
            <a:ext cx="8425108" cy="3674270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0" name="Tijdelijke aanduiding voor titel 12">
            <a:extLst>
              <a:ext uri="{FF2B5EF4-FFF2-40B4-BE49-F238E27FC236}">
                <a16:creationId xmlns:a16="http://schemas.microsoft.com/office/drawing/2014/main" id="{870F4E1E-E963-604F-97FF-6114EFF4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8" y="171584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D8582A-8B01-4EAF-8294-42F103A5CCFA}"/>
              </a:ext>
            </a:extLst>
          </p:cNvPr>
          <p:cNvSpPr txBox="1">
            <a:spLocks/>
          </p:cNvSpPr>
          <p:nvPr userDrawn="1"/>
        </p:nvSpPr>
        <p:spPr>
          <a:xfrm>
            <a:off x="8320454" y="4746178"/>
            <a:ext cx="624254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nl-NL"/>
            </a:defPPr>
            <a:lvl1pPr marL="0" algn="r" defTabSz="708986" rtl="0" eaLnBrk="1" latinLnBrk="0" hangingPunct="1"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54493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986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3479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17973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2464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26958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1452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5944" algn="l" defTabSz="708986" rtl="0" eaLnBrk="1" latinLnBrk="0" hangingPunct="1">
              <a:defRPr sz="1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4AE559-C13F-42F9-9119-91A8BAF7C68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954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8F04-13AA-5347-A6E8-0BFAF12AE087}" type="datetime1">
              <a:rPr lang="nl-NL" smtClean="0"/>
              <a:t>23-5-2025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© 2019, Erasmus Universiteit Rotterdam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E559-C13F-42F9-9119-91A8BAF7C6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4116FF-3224-F84D-AD82-1B40DD7DC74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7200" y="990600"/>
            <a:ext cx="4106840" cy="3674270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00A73B-00F9-D74F-9F5C-101E9C37EF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85468" y="994447"/>
            <a:ext cx="4106840" cy="3674270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1" name="Tijdelijke aanduiding voor titel 12">
            <a:extLst>
              <a:ext uri="{FF2B5EF4-FFF2-40B4-BE49-F238E27FC236}">
                <a16:creationId xmlns:a16="http://schemas.microsoft.com/office/drawing/2014/main" id="{80F73088-575B-AE41-A275-47339DD0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8" y="171584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207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55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2F768E9-D646-4D44-8DE2-41BB411C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1631-3D30-CE42-9340-955442DD606F}" type="datetime1">
              <a:rPr lang="nl-NL" smtClean="0"/>
              <a:t>23-5-2025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4F5219-E236-B74F-B872-F9D01ED5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© 2019, Erasmus Universiteit Rotterdam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B990406-BA33-5D4D-8572-10CAE9F4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E559-C13F-42F9-9119-91A8BAF7C6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9C8B5B2-3550-C743-AC47-3891820F86E4}"/>
              </a:ext>
            </a:extLst>
          </p:cNvPr>
          <p:cNvSpPr/>
          <p:nvPr userDrawn="1"/>
        </p:nvSpPr>
        <p:spPr>
          <a:xfrm>
            <a:off x="0" y="1"/>
            <a:ext cx="9127178" cy="110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71"/>
          </a:p>
        </p:txBody>
      </p:sp>
    </p:spTree>
    <p:extLst>
      <p:ext uri="{BB962C8B-B14F-4D97-AF65-F5344CB8AC3E}">
        <p14:creationId xmlns:p14="http://schemas.microsoft.com/office/powerpoint/2010/main" val="55157140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553BB12-D3B9-9844-9DB5-6FB295576D4C}"/>
              </a:ext>
            </a:extLst>
          </p:cNvPr>
          <p:cNvSpPr/>
          <p:nvPr userDrawn="1"/>
        </p:nvSpPr>
        <p:spPr>
          <a:xfrm>
            <a:off x="0" y="555526"/>
            <a:ext cx="48245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366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55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chtergrondTitel"/>
          <p:cNvPicPr>
            <a:picLocks noSelect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21"/>
            <a:ext cx="9144000" cy="5148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49" y="1502804"/>
            <a:ext cx="8239125" cy="746522"/>
          </a:xfrm>
          <a:prstGeom prst="rect">
            <a:avLst/>
          </a:prstGeom>
        </p:spPr>
        <p:txBody>
          <a:bodyPr anchor="b"/>
          <a:lstStyle>
            <a:lvl1pPr algn="l">
              <a:defRPr lang="en-US" sz="3500" kern="1200" baseline="0" dirty="0" smtClean="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949" y="2173125"/>
            <a:ext cx="8239125" cy="198600"/>
          </a:xfrm>
        </p:spPr>
        <p:txBody>
          <a:bodyPr>
            <a:noAutofit/>
          </a:bodyPr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  <a:lvl2pPr marL="342887" indent="0" algn="ctr">
              <a:buNone/>
              <a:defRPr sz="1500"/>
            </a:lvl2pPr>
            <a:lvl3pPr marL="685774" indent="0" algn="ctr">
              <a:buNone/>
              <a:defRPr sz="1350"/>
            </a:lvl3pPr>
            <a:lvl4pPr marL="1028661" indent="0" algn="ctr">
              <a:buNone/>
              <a:defRPr sz="1200"/>
            </a:lvl4pPr>
            <a:lvl5pPr marL="1371548" indent="0" algn="ctr">
              <a:buNone/>
              <a:defRPr sz="1200"/>
            </a:lvl5pPr>
            <a:lvl6pPr marL="1714435" indent="0" algn="ctr">
              <a:buNone/>
              <a:defRPr sz="1200"/>
            </a:lvl6pPr>
            <a:lvl7pPr marL="2057322" indent="0" algn="ctr">
              <a:buNone/>
              <a:defRPr sz="1200"/>
            </a:lvl7pPr>
            <a:lvl8pPr marL="2400209" indent="0" algn="ctr">
              <a:buNone/>
              <a:defRPr sz="1200"/>
            </a:lvl8pPr>
            <a:lvl9pPr marL="2743096" indent="0" algn="ctr">
              <a:buNone/>
              <a:defRPr sz="1200"/>
            </a:lvl9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355463" y="4914394"/>
            <a:ext cx="5400000" cy="246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cap="none" baseline="0">
                <a:solidFill>
                  <a:srgbClr val="171C5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21528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43056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64584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86112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607640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9168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0696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72224" indent="0" algn="ctr" defTabSz="1043056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nl-NL" sz="700" b="0" i="0" u="none" strike="noStrike" kern="1200" cap="none" baseline="0" dirty="0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RSM - a force </a:t>
            </a:r>
            <a:r>
              <a:rPr lang="nl-NL" sz="700" b="0" i="0" u="none" strike="noStrike" kern="1200" cap="none" baseline="0" dirty="0" err="1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for</a:t>
            </a:r>
            <a:r>
              <a:rPr lang="nl-NL" sz="700" b="0" i="0" u="none" strike="noStrike" kern="1200" cap="none" baseline="0" dirty="0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 </a:t>
            </a:r>
            <a:r>
              <a:rPr lang="nl-NL" sz="700" b="0" i="0" u="none" strike="noStrike" kern="1200" cap="none" baseline="0" dirty="0" err="1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positive</a:t>
            </a:r>
            <a:r>
              <a:rPr lang="nl-NL" sz="700" b="0" i="0" u="none" strike="noStrike" kern="1200" cap="none" baseline="0" dirty="0">
                <a:solidFill>
                  <a:srgbClr val="171C54"/>
                </a:solidFill>
                <a:latin typeface="Museo Sans 900"/>
                <a:ea typeface="+mn-ea"/>
                <a:cs typeface="Museo Sans 900"/>
              </a:rPr>
              <a:t> change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1A040FC-6842-AA4B-B0BA-FFA8AF2538F6}"/>
              </a:ext>
            </a:extLst>
          </p:cNvPr>
          <p:cNvSpPr/>
          <p:nvPr userDrawn="1"/>
        </p:nvSpPr>
        <p:spPr>
          <a:xfrm>
            <a:off x="35496" y="123478"/>
            <a:ext cx="8928992" cy="1249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A312EFE-69AD-484D-BAF6-4363B578787E}"/>
              </a:ext>
            </a:extLst>
          </p:cNvPr>
          <p:cNvSpPr/>
          <p:nvPr userDrawn="1"/>
        </p:nvSpPr>
        <p:spPr>
          <a:xfrm>
            <a:off x="7308304" y="0"/>
            <a:ext cx="18356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68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1578731" y="190585"/>
            <a:ext cx="7125094" cy="437357"/>
          </a:xfrm>
        </p:spPr>
        <p:txBody>
          <a:bodyPr lIns="0" tIns="0" rIns="0" bIns="0" anchor="b" anchorCtr="0">
            <a:noAutofit/>
          </a:bodyPr>
          <a:lstStyle>
            <a:lvl1pPr algn="l">
              <a:defRPr sz="1428" cap="all" baseline="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Klikken om de titelstijl van het model te bewerken</a:t>
            </a:r>
            <a:endParaRPr lang="nl-NL" dirty="0"/>
          </a:p>
        </p:txBody>
      </p:sp>
      <p:sp>
        <p:nvSpPr>
          <p:cNvPr id="1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38091" y="4904322"/>
            <a:ext cx="1405004" cy="194903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960BBEA-1E52-7A46-B719-2D99C3B25831}" type="datetime1">
              <a:rPr lang="nl-NL" smtClean="0"/>
              <a:t>23-5-2025</a:t>
            </a:fld>
            <a:endParaRPr lang="nl-NL" dirty="0"/>
          </a:p>
        </p:txBody>
      </p:sp>
      <p:sp>
        <p:nvSpPr>
          <p:cNvPr id="2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78731" y="4904322"/>
            <a:ext cx="4398273" cy="1949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8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Copyright © 2019, Erasmus Universiteit Rotterdam</a:t>
            </a:r>
            <a:endParaRPr lang="nl-NL" dirty="0"/>
          </a:p>
        </p:txBody>
      </p:sp>
      <p:sp>
        <p:nvSpPr>
          <p:cNvPr id="2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639" y="4904322"/>
            <a:ext cx="1343917" cy="194903"/>
          </a:xfrm>
          <a:prstGeom prst="rect">
            <a:avLst/>
          </a:prstGeom>
        </p:spPr>
        <p:txBody>
          <a:bodyPr/>
          <a:lstStyle>
            <a:lvl1pPr algn="l">
              <a:defRPr sz="68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B4AE559-C13F-42F9-9119-91A8BAF7C68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1" name="Rechthoek 30"/>
          <p:cNvSpPr/>
          <p:nvPr userDrawn="1"/>
        </p:nvSpPr>
        <p:spPr>
          <a:xfrm>
            <a:off x="948231" y="686254"/>
            <a:ext cx="8195769" cy="12244"/>
          </a:xfrm>
          <a:prstGeom prst="rect">
            <a:avLst/>
          </a:prstGeom>
          <a:solidFill>
            <a:srgbClr val="002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28"/>
          </a:p>
        </p:txBody>
      </p:sp>
      <p:sp>
        <p:nvSpPr>
          <p:cNvPr id="15" name="Rechthoek 12"/>
          <p:cNvSpPr/>
          <p:nvPr userDrawn="1"/>
        </p:nvSpPr>
        <p:spPr>
          <a:xfrm>
            <a:off x="568689" y="961948"/>
            <a:ext cx="87467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71"/>
          </a:p>
        </p:txBody>
      </p:sp>
      <p:sp>
        <p:nvSpPr>
          <p:cNvPr id="19" name="Rechthoek 13"/>
          <p:cNvSpPr/>
          <p:nvPr userDrawn="1"/>
        </p:nvSpPr>
        <p:spPr>
          <a:xfrm>
            <a:off x="876955" y="767565"/>
            <a:ext cx="168456" cy="168464"/>
          </a:xfrm>
          <a:prstGeom prst="rect">
            <a:avLst/>
          </a:prstGeom>
          <a:solidFill>
            <a:srgbClr val="C5B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1" dirty="0"/>
              <a:t>       </a:t>
            </a:r>
            <a:endParaRPr lang="nl-NL" sz="971" dirty="0"/>
          </a:p>
        </p:txBody>
      </p:sp>
      <p:sp>
        <p:nvSpPr>
          <p:cNvPr id="25" name="Rechthoek 14"/>
          <p:cNvSpPr/>
          <p:nvPr userDrawn="1"/>
        </p:nvSpPr>
        <p:spPr>
          <a:xfrm>
            <a:off x="683108" y="963017"/>
            <a:ext cx="168456" cy="168464"/>
          </a:xfrm>
          <a:prstGeom prst="rect">
            <a:avLst/>
          </a:prstGeom>
          <a:solidFill>
            <a:srgbClr val="C5B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1" dirty="0"/>
              <a:t>       </a:t>
            </a:r>
            <a:endParaRPr lang="nl-NL" sz="971" dirty="0"/>
          </a:p>
        </p:txBody>
      </p:sp>
      <p:sp>
        <p:nvSpPr>
          <p:cNvPr id="27" name="Rechthoek 15"/>
          <p:cNvSpPr/>
          <p:nvPr userDrawn="1"/>
        </p:nvSpPr>
        <p:spPr>
          <a:xfrm>
            <a:off x="681553" y="1161738"/>
            <a:ext cx="87467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71"/>
          </a:p>
        </p:txBody>
      </p:sp>
      <p:sp>
        <p:nvSpPr>
          <p:cNvPr id="32" name="Rechthoek 16"/>
          <p:cNvSpPr/>
          <p:nvPr userDrawn="1"/>
        </p:nvSpPr>
        <p:spPr>
          <a:xfrm>
            <a:off x="879102" y="961948"/>
            <a:ext cx="87467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71"/>
          </a:p>
        </p:txBody>
      </p:sp>
      <p:pic>
        <p:nvPicPr>
          <p:cNvPr id="34" name="Afbeelding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846" y="4597533"/>
            <a:ext cx="811512" cy="319550"/>
          </a:xfrm>
          <a:prstGeom prst="rect">
            <a:avLst/>
          </a:prstGeom>
        </p:spPr>
      </p:pic>
      <p:pic>
        <p:nvPicPr>
          <p:cNvPr id="17" name="Afbeelding 16" descr="Afbeelding7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24" y="377706"/>
            <a:ext cx="559738" cy="563914"/>
          </a:xfrm>
          <a:prstGeom prst="rect">
            <a:avLst/>
          </a:prstGeom>
        </p:spPr>
      </p:pic>
      <p:sp>
        <p:nvSpPr>
          <p:cNvPr id="20" name="Rechthoek 9"/>
          <p:cNvSpPr/>
          <p:nvPr userDrawn="1"/>
        </p:nvSpPr>
        <p:spPr>
          <a:xfrm>
            <a:off x="0" y="686254"/>
            <a:ext cx="184703" cy="12244"/>
          </a:xfrm>
          <a:prstGeom prst="rect">
            <a:avLst/>
          </a:prstGeom>
          <a:solidFill>
            <a:srgbClr val="002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28"/>
          </a:p>
        </p:txBody>
      </p:sp>
    </p:spTree>
    <p:extLst>
      <p:ext uri="{BB962C8B-B14F-4D97-AF65-F5344CB8AC3E}">
        <p14:creationId xmlns:p14="http://schemas.microsoft.com/office/powerpoint/2010/main" val="10634866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78731" y="1016288"/>
            <a:ext cx="3386224" cy="3450677"/>
          </a:xfrm>
        </p:spPr>
        <p:txBody>
          <a:bodyPr lIns="0" tIns="0" rIns="0" bIns="0">
            <a:noAutofit/>
          </a:bodyPr>
          <a:lstStyle>
            <a:lvl1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428"/>
            </a:lvl6pPr>
            <a:lvl7pPr>
              <a:defRPr sz="1428"/>
            </a:lvl7pPr>
            <a:lvl8pPr>
              <a:defRPr sz="1428"/>
            </a:lvl8pPr>
            <a:lvl9pPr>
              <a:defRPr sz="1428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34344" y="1016288"/>
            <a:ext cx="3386224" cy="3450677"/>
          </a:xfrm>
        </p:spPr>
        <p:txBody>
          <a:bodyPr lIns="0" tIns="0" rIns="0" bIns="0">
            <a:noAutofit/>
          </a:bodyPr>
          <a:lstStyle>
            <a:lvl1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428"/>
            </a:lvl6pPr>
            <a:lvl7pPr>
              <a:defRPr sz="1428"/>
            </a:lvl7pPr>
            <a:lvl8pPr>
              <a:defRPr sz="1428"/>
            </a:lvl8pPr>
            <a:lvl9pPr>
              <a:defRPr sz="1428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578731" y="190585"/>
            <a:ext cx="7064007" cy="437357"/>
          </a:xfrm>
        </p:spPr>
        <p:txBody>
          <a:bodyPr lIns="0" tIns="0" rIns="0" bIns="0" anchor="b" anchorCtr="0">
            <a:noAutofit/>
          </a:bodyPr>
          <a:lstStyle>
            <a:lvl1pPr algn="l">
              <a:defRPr sz="1428" cap="all" baseline="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Klikken om de titelstijl van het model te bewerken</a:t>
            </a:r>
            <a:endParaRPr lang="nl-NL" dirty="0"/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15"/>
          </p:nvPr>
        </p:nvSpPr>
        <p:spPr>
          <a:xfrm>
            <a:off x="6038091" y="4904322"/>
            <a:ext cx="1405004" cy="194903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F51383D-C689-EE42-97A3-5AE98467B5D6}" type="datetime1">
              <a:rPr lang="nl-NL" smtClean="0"/>
              <a:t>23-5-2025</a:t>
            </a:fld>
            <a:endParaRPr lang="nl-NL" dirty="0"/>
          </a:p>
        </p:txBody>
      </p:sp>
      <p:sp>
        <p:nvSpPr>
          <p:cNvPr id="3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78731" y="4904322"/>
            <a:ext cx="4398273" cy="1949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8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Copyright © 2019, Erasmus Universiteit Rotterdam</a:t>
            </a:r>
            <a:endParaRPr lang="nl-NL" dirty="0"/>
          </a:p>
        </p:txBody>
      </p:sp>
      <p:sp>
        <p:nvSpPr>
          <p:cNvPr id="3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639" y="4904322"/>
            <a:ext cx="1343917" cy="194903"/>
          </a:xfrm>
          <a:prstGeom prst="rect">
            <a:avLst/>
          </a:prstGeom>
        </p:spPr>
        <p:txBody>
          <a:bodyPr/>
          <a:lstStyle>
            <a:lvl1pPr algn="l">
              <a:defRPr sz="68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B4AE559-C13F-42F9-9119-91A8BAF7C68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3" name="Rechthoek 32"/>
          <p:cNvSpPr/>
          <p:nvPr userDrawn="1"/>
        </p:nvSpPr>
        <p:spPr>
          <a:xfrm>
            <a:off x="948231" y="686254"/>
            <a:ext cx="8195769" cy="12244"/>
          </a:xfrm>
          <a:prstGeom prst="rect">
            <a:avLst/>
          </a:prstGeom>
          <a:solidFill>
            <a:srgbClr val="002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28"/>
          </a:p>
        </p:txBody>
      </p:sp>
      <p:sp>
        <p:nvSpPr>
          <p:cNvPr id="17" name="Rechthoek 12"/>
          <p:cNvSpPr/>
          <p:nvPr userDrawn="1"/>
        </p:nvSpPr>
        <p:spPr>
          <a:xfrm>
            <a:off x="568689" y="961948"/>
            <a:ext cx="87467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71"/>
          </a:p>
        </p:txBody>
      </p:sp>
      <p:sp>
        <p:nvSpPr>
          <p:cNvPr id="21" name="Rechthoek 13"/>
          <p:cNvSpPr/>
          <p:nvPr userDrawn="1"/>
        </p:nvSpPr>
        <p:spPr>
          <a:xfrm>
            <a:off x="876955" y="767565"/>
            <a:ext cx="168456" cy="168464"/>
          </a:xfrm>
          <a:prstGeom prst="rect">
            <a:avLst/>
          </a:prstGeom>
          <a:solidFill>
            <a:srgbClr val="C5B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1" dirty="0"/>
              <a:t>       </a:t>
            </a:r>
            <a:endParaRPr lang="nl-NL" sz="971" dirty="0"/>
          </a:p>
        </p:txBody>
      </p:sp>
      <p:sp>
        <p:nvSpPr>
          <p:cNvPr id="27" name="Rechthoek 14"/>
          <p:cNvSpPr/>
          <p:nvPr userDrawn="1"/>
        </p:nvSpPr>
        <p:spPr>
          <a:xfrm>
            <a:off x="683108" y="963017"/>
            <a:ext cx="168456" cy="168464"/>
          </a:xfrm>
          <a:prstGeom prst="rect">
            <a:avLst/>
          </a:prstGeom>
          <a:solidFill>
            <a:srgbClr val="C5B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1" dirty="0"/>
              <a:t>       </a:t>
            </a:r>
            <a:endParaRPr lang="nl-NL" sz="971" dirty="0"/>
          </a:p>
        </p:txBody>
      </p:sp>
      <p:sp>
        <p:nvSpPr>
          <p:cNvPr id="29" name="Rechthoek 15"/>
          <p:cNvSpPr/>
          <p:nvPr userDrawn="1"/>
        </p:nvSpPr>
        <p:spPr>
          <a:xfrm>
            <a:off x="681553" y="1161738"/>
            <a:ext cx="87467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71"/>
          </a:p>
        </p:txBody>
      </p:sp>
      <p:sp>
        <p:nvSpPr>
          <p:cNvPr id="34" name="Rechthoek 16"/>
          <p:cNvSpPr/>
          <p:nvPr userDrawn="1"/>
        </p:nvSpPr>
        <p:spPr>
          <a:xfrm>
            <a:off x="879102" y="961948"/>
            <a:ext cx="87467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71"/>
          </a:p>
        </p:txBody>
      </p:sp>
      <p:pic>
        <p:nvPicPr>
          <p:cNvPr id="36" name="Afbeelding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846" y="4597533"/>
            <a:ext cx="811512" cy="319550"/>
          </a:xfrm>
          <a:prstGeom prst="rect">
            <a:avLst/>
          </a:prstGeom>
        </p:spPr>
      </p:pic>
      <p:pic>
        <p:nvPicPr>
          <p:cNvPr id="19" name="Afbeelding 16" descr="Afbeelding7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24" y="377706"/>
            <a:ext cx="559738" cy="563914"/>
          </a:xfrm>
          <a:prstGeom prst="rect">
            <a:avLst/>
          </a:prstGeom>
        </p:spPr>
      </p:pic>
      <p:sp>
        <p:nvSpPr>
          <p:cNvPr id="22" name="Rechthoek 9"/>
          <p:cNvSpPr/>
          <p:nvPr userDrawn="1"/>
        </p:nvSpPr>
        <p:spPr>
          <a:xfrm>
            <a:off x="0" y="686254"/>
            <a:ext cx="184703" cy="12244"/>
          </a:xfrm>
          <a:prstGeom prst="rect">
            <a:avLst/>
          </a:prstGeom>
          <a:solidFill>
            <a:srgbClr val="002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28"/>
          </a:p>
        </p:txBody>
      </p:sp>
    </p:spTree>
    <p:extLst>
      <p:ext uri="{BB962C8B-B14F-4D97-AF65-F5344CB8AC3E}">
        <p14:creationId xmlns:p14="http://schemas.microsoft.com/office/powerpoint/2010/main" val="373695131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78731" y="1016288"/>
            <a:ext cx="3386224" cy="3450677"/>
          </a:xfrm>
        </p:spPr>
        <p:txBody>
          <a:bodyPr lIns="0" tIns="0" rIns="0" bIns="0">
            <a:noAutofit/>
          </a:bodyPr>
          <a:lstStyle>
            <a:lvl1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428"/>
            </a:lvl6pPr>
            <a:lvl7pPr>
              <a:defRPr sz="1428"/>
            </a:lvl7pPr>
            <a:lvl8pPr>
              <a:defRPr sz="1428"/>
            </a:lvl8pPr>
            <a:lvl9pPr>
              <a:defRPr sz="1428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34344" y="1016288"/>
            <a:ext cx="3386224" cy="3450677"/>
          </a:xfrm>
        </p:spPr>
        <p:txBody>
          <a:bodyPr lIns="0" tIns="0" rIns="0" bIns="0">
            <a:noAutofit/>
          </a:bodyPr>
          <a:lstStyle>
            <a:lvl1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224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428"/>
            </a:lvl6pPr>
            <a:lvl7pPr>
              <a:defRPr sz="1428"/>
            </a:lvl7pPr>
            <a:lvl8pPr>
              <a:defRPr sz="1428"/>
            </a:lvl8pPr>
            <a:lvl9pPr>
              <a:defRPr sz="1428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578731" y="190585"/>
            <a:ext cx="7064007" cy="437357"/>
          </a:xfrm>
        </p:spPr>
        <p:txBody>
          <a:bodyPr lIns="0" tIns="0" rIns="0" bIns="0" anchor="b" anchorCtr="0">
            <a:noAutofit/>
          </a:bodyPr>
          <a:lstStyle>
            <a:lvl1pPr algn="l">
              <a:defRPr sz="1428" cap="all" baseline="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Klikken om de titelstijl van het model te bewerken</a:t>
            </a:r>
            <a:endParaRPr lang="nl-NL" dirty="0"/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15"/>
          </p:nvPr>
        </p:nvSpPr>
        <p:spPr>
          <a:xfrm>
            <a:off x="6038091" y="4904322"/>
            <a:ext cx="1405004" cy="194903"/>
          </a:xfrm>
          <a:prstGeom prst="rect">
            <a:avLst/>
          </a:prstGeom>
        </p:spPr>
        <p:txBody>
          <a:bodyPr/>
          <a:lstStyle>
            <a:lvl1pPr>
              <a:defRPr sz="68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82A2455-7A4D-0544-9C64-7CD3328EA0FE}" type="datetime1">
              <a:rPr lang="nl-NL" smtClean="0"/>
              <a:t>23-5-2025</a:t>
            </a:fld>
            <a:endParaRPr lang="nl-NL" dirty="0"/>
          </a:p>
        </p:txBody>
      </p:sp>
      <p:sp>
        <p:nvSpPr>
          <p:cNvPr id="3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78731" y="4904322"/>
            <a:ext cx="4398273" cy="1949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8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Copyright © 2019, Erasmus Universiteit Rotterdam</a:t>
            </a:r>
            <a:endParaRPr lang="nl-NL" dirty="0"/>
          </a:p>
        </p:txBody>
      </p:sp>
      <p:sp>
        <p:nvSpPr>
          <p:cNvPr id="3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639" y="4904322"/>
            <a:ext cx="1343917" cy="194903"/>
          </a:xfrm>
          <a:prstGeom prst="rect">
            <a:avLst/>
          </a:prstGeom>
        </p:spPr>
        <p:txBody>
          <a:bodyPr/>
          <a:lstStyle>
            <a:lvl1pPr algn="l">
              <a:defRPr sz="680">
                <a:solidFill>
                  <a:srgbClr val="00275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B4AE559-C13F-42F9-9119-91A8BAF7C68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3" name="Rechthoek 32"/>
          <p:cNvSpPr/>
          <p:nvPr userDrawn="1"/>
        </p:nvSpPr>
        <p:spPr>
          <a:xfrm>
            <a:off x="948231" y="686254"/>
            <a:ext cx="8195769" cy="12244"/>
          </a:xfrm>
          <a:prstGeom prst="rect">
            <a:avLst/>
          </a:prstGeom>
          <a:solidFill>
            <a:srgbClr val="002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28"/>
          </a:p>
        </p:txBody>
      </p:sp>
      <p:sp>
        <p:nvSpPr>
          <p:cNvPr id="17" name="Rechthoek 12"/>
          <p:cNvSpPr/>
          <p:nvPr userDrawn="1"/>
        </p:nvSpPr>
        <p:spPr>
          <a:xfrm>
            <a:off x="568689" y="961948"/>
            <a:ext cx="87467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71"/>
          </a:p>
        </p:txBody>
      </p:sp>
      <p:sp>
        <p:nvSpPr>
          <p:cNvPr id="21" name="Rechthoek 13"/>
          <p:cNvSpPr/>
          <p:nvPr userDrawn="1"/>
        </p:nvSpPr>
        <p:spPr>
          <a:xfrm>
            <a:off x="876955" y="767565"/>
            <a:ext cx="168456" cy="168464"/>
          </a:xfrm>
          <a:prstGeom prst="rect">
            <a:avLst/>
          </a:prstGeom>
          <a:solidFill>
            <a:srgbClr val="C5B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1" dirty="0"/>
              <a:t>       </a:t>
            </a:r>
            <a:endParaRPr lang="nl-NL" sz="971" dirty="0"/>
          </a:p>
        </p:txBody>
      </p:sp>
      <p:sp>
        <p:nvSpPr>
          <p:cNvPr id="27" name="Rechthoek 14"/>
          <p:cNvSpPr/>
          <p:nvPr userDrawn="1"/>
        </p:nvSpPr>
        <p:spPr>
          <a:xfrm>
            <a:off x="683108" y="963017"/>
            <a:ext cx="168456" cy="168464"/>
          </a:xfrm>
          <a:prstGeom prst="rect">
            <a:avLst/>
          </a:prstGeom>
          <a:solidFill>
            <a:srgbClr val="C5B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1" dirty="0"/>
              <a:t>       </a:t>
            </a:r>
            <a:endParaRPr lang="nl-NL" sz="971" dirty="0"/>
          </a:p>
        </p:txBody>
      </p:sp>
      <p:sp>
        <p:nvSpPr>
          <p:cNvPr id="29" name="Rechthoek 15"/>
          <p:cNvSpPr/>
          <p:nvPr userDrawn="1"/>
        </p:nvSpPr>
        <p:spPr>
          <a:xfrm>
            <a:off x="681553" y="1161738"/>
            <a:ext cx="87467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71"/>
          </a:p>
        </p:txBody>
      </p:sp>
      <p:sp>
        <p:nvSpPr>
          <p:cNvPr id="34" name="Rechthoek 16"/>
          <p:cNvSpPr/>
          <p:nvPr userDrawn="1"/>
        </p:nvSpPr>
        <p:spPr>
          <a:xfrm>
            <a:off x="879102" y="961948"/>
            <a:ext cx="87467" cy="87471"/>
          </a:xfrm>
          <a:prstGeom prst="rect">
            <a:avLst/>
          </a:prstGeom>
          <a:solidFill>
            <a:srgbClr val="777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71"/>
          </a:p>
        </p:txBody>
      </p:sp>
      <p:pic>
        <p:nvPicPr>
          <p:cNvPr id="36" name="Afbeelding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846" y="4597533"/>
            <a:ext cx="811512" cy="319550"/>
          </a:xfrm>
          <a:prstGeom prst="rect">
            <a:avLst/>
          </a:prstGeom>
        </p:spPr>
      </p:pic>
      <p:pic>
        <p:nvPicPr>
          <p:cNvPr id="19" name="Afbeelding 16" descr="Afbeelding7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24" y="377706"/>
            <a:ext cx="559738" cy="563914"/>
          </a:xfrm>
          <a:prstGeom prst="rect">
            <a:avLst/>
          </a:prstGeom>
        </p:spPr>
      </p:pic>
      <p:sp>
        <p:nvSpPr>
          <p:cNvPr id="22" name="Rechthoek 9"/>
          <p:cNvSpPr/>
          <p:nvPr userDrawn="1"/>
        </p:nvSpPr>
        <p:spPr>
          <a:xfrm>
            <a:off x="0" y="686254"/>
            <a:ext cx="184703" cy="12244"/>
          </a:xfrm>
          <a:prstGeom prst="rect">
            <a:avLst/>
          </a:prstGeom>
          <a:solidFill>
            <a:srgbClr val="002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28"/>
          </a:p>
        </p:txBody>
      </p:sp>
    </p:spTree>
    <p:extLst>
      <p:ext uri="{BB962C8B-B14F-4D97-AF65-F5344CB8AC3E}">
        <p14:creationId xmlns:p14="http://schemas.microsoft.com/office/powerpoint/2010/main" val="34420015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EnBlauweBalk"/>
          <p:cNvPicPr>
            <a:picLocks noSelect="1"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" y="0"/>
            <a:ext cx="9131576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7200" y="4767263"/>
            <a:ext cx="705462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C22D6880-7E51-8542-B97B-ACCF1CA78348}" type="datetime1">
              <a:rPr lang="nl-NL" smtClean="0"/>
              <a:t>23-5-2025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6527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nl-NL"/>
              <a:t>Copyright © 2019, Erasmus Universiteit Rotterdam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8054" y="4767263"/>
            <a:ext cx="624254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fld id="{2B4AE559-C13F-42F9-9119-91A8BAF7C68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200" y="990600"/>
            <a:ext cx="8425108" cy="36742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3" name="Tijdelijke aanduiding voor titel 12">
            <a:extLst>
              <a:ext uri="{FF2B5EF4-FFF2-40B4-BE49-F238E27FC236}">
                <a16:creationId xmlns:a16="http://schemas.microsoft.com/office/drawing/2014/main" id="{10069D76-12EE-B74E-B870-89426453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8" y="171584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4EAB07A-6896-5046-A986-26AE4A20DCC0}"/>
              </a:ext>
            </a:extLst>
          </p:cNvPr>
          <p:cNvSpPr/>
          <p:nvPr userDrawn="1"/>
        </p:nvSpPr>
        <p:spPr>
          <a:xfrm>
            <a:off x="7427309" y="-1"/>
            <a:ext cx="1544918" cy="955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79AFB51-63F2-F745-BF56-F8103824A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7308" y="171584"/>
            <a:ext cx="1481493" cy="3923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20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71" r:id="rId3"/>
    <p:sldLayoutId id="2147483675" r:id="rId4"/>
    <p:sldLayoutId id="2147483681" r:id="rId5"/>
    <p:sldLayoutId id="2147483677" r:id="rId6"/>
    <p:sldLayoutId id="2147483678" r:id="rId7"/>
    <p:sldLayoutId id="2147483679" r:id="rId8"/>
    <p:sldLayoutId id="2147483680" r:id="rId9"/>
    <p:sldLayoutId id="2147483682" r:id="rId10"/>
    <p:sldLayoutId id="2147483683" r:id="rId11"/>
  </p:sldLayoutIdLst>
  <p:transition>
    <p:fade/>
  </p:transition>
  <p:hf sldNum="0" hdr="0" ftr="0" dt="0"/>
  <p:txStyles>
    <p:titleStyle>
      <a:lvl1pPr algn="l" defTabSz="685774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rgbClr val="2870AC"/>
          </a:solidFill>
          <a:latin typeface="Museo Sans 700" panose="02000000000000000000" pitchFamily="50" charset="0"/>
          <a:ea typeface="+mj-ea"/>
          <a:cs typeface="+mj-cs"/>
        </a:defRPr>
      </a:lvl1pPr>
    </p:titleStyle>
    <p:bodyStyle>
      <a:lvl1pPr marL="0" indent="0" algn="l" defTabSz="685774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Museo Sans 500" panose="02000000000000000000" pitchFamily="50" charset="0"/>
          <a:ea typeface="+mn-ea"/>
          <a:cs typeface="+mn-cs"/>
        </a:defRPr>
      </a:lvl1pPr>
      <a:lvl2pPr marL="177793" indent="-171444" algn="l" defTabSz="685774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36" indent="-171444" algn="l" defTabSz="685774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729" indent="-171444" algn="l" defTabSz="685774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23" indent="-171444" algn="l" defTabSz="685774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8" indent="-171444" algn="l" defTabSz="6857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5" indent="-171444" algn="l" defTabSz="6857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53" indent="-171444" algn="l" defTabSz="6857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9" indent="-171444" algn="l" defTabSz="6857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4" algn="l" defTabSz="6857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1" algn="l" defTabSz="6857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8" algn="l" defTabSz="6857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5" algn="l" defTabSz="6857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22" algn="l" defTabSz="6857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9" algn="l" defTabSz="6857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6" algn="l" defTabSz="6857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02" userDrawn="1">
          <p15:clr>
            <a:srgbClr val="F26B43"/>
          </p15:clr>
        </p15:guide>
        <p15:guide id="2" pos="2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magazine.logistiek.nl/smart-warehousing-2022-nr2/heftrucksimulati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hyperlink" Target="https://www.sharehouselab.nl/onderzoek-vr-experimen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m.nl/about-rsm/work-with-us/phd-research-in-immersive-technology-enhancing-police-training-with-v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eur-my.sharepoint.com/personal/17720yve_eur_nl/Documents/Documents/2016/Bestanden/ECDA/Leadership%20Programme/ECDA%20programme%20Immersive%20Technology%20brochure_2024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da.eur.nl/immersive-experience-lab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eur.nl/essb/informatie-voor/onderzoekers/erasmus-behavioural-lab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mailto:yeverdingen@rsm.nl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hyperlink" Target="https://www.linkedin.com/in/yvonne-van-everdingen-a0844028/" TargetMode="External"/><Relationship Id="rId4" Type="http://schemas.openxmlformats.org/officeDocument/2006/relationships/hyperlink" Target="http://www.eur.nl/dat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eur-my.sharepoint.com/personal/17720yve_eur_nl/Documents/Documents/2016/Bestanden/Inaugural%20Address/Tekst/2023/Definitieve%20versie%20pdf/Oratieboekje_Yvonnen_van_Everdingen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em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450" dirty="0"/>
              <a:t>Erasmus Centre for Data Analytics</a:t>
            </a:r>
            <a:br>
              <a:rPr lang="en-GB" sz="2430" dirty="0"/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Expert Practice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Immersive Technologies</a:t>
            </a:r>
            <a:endParaRPr lang="en-GB" sz="2993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F8DD4AB7-EE83-B147-BC04-5C53DCAC9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IKEA lanceert augmented reality-app - RetailNews">
            <a:extLst>
              <a:ext uri="{FF2B5EF4-FFF2-40B4-BE49-F238E27FC236}">
                <a16:creationId xmlns:a16="http://schemas.microsoft.com/office/drawing/2014/main" id="{EE97A4A3-0EBA-48CB-91BB-9AE646E39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6"/>
          <a:stretch/>
        </p:blipFill>
        <p:spPr bwMode="auto">
          <a:xfrm>
            <a:off x="5936893" y="2752808"/>
            <a:ext cx="3204864" cy="23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person, wearing, front&#10;&#10;Description automatically generated">
            <a:extLst>
              <a:ext uri="{FF2B5EF4-FFF2-40B4-BE49-F238E27FC236}">
                <a16:creationId xmlns:a16="http://schemas.microsoft.com/office/drawing/2014/main" id="{EC7041DC-F603-4EEE-ACAF-C0CE304CBB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16401" b="17801"/>
          <a:stretch/>
        </p:blipFill>
        <p:spPr>
          <a:xfrm>
            <a:off x="0" y="2759923"/>
            <a:ext cx="3280232" cy="2371724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33680B2E-B8F1-46FB-BFEF-26A9EFA6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2"/>
          <a:stretch/>
        </p:blipFill>
        <p:spPr>
          <a:xfrm>
            <a:off x="2627785" y="2759923"/>
            <a:ext cx="3528392" cy="2367626"/>
          </a:xfrm>
          <a:prstGeom prst="rect">
            <a:avLst/>
          </a:prstGeom>
        </p:spPr>
      </p:pic>
      <p:pic>
        <p:nvPicPr>
          <p:cNvPr id="10" name="Afbeelding 11">
            <a:extLst>
              <a:ext uri="{FF2B5EF4-FFF2-40B4-BE49-F238E27FC236}">
                <a16:creationId xmlns:a16="http://schemas.microsoft.com/office/drawing/2014/main" id="{1EFF68AC-432E-480A-B3AE-B2A518B2A4E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0F9FE"/>
              </a:clrFrom>
              <a:clrTo>
                <a:srgbClr val="F0F9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3891" y="580306"/>
            <a:ext cx="2504532" cy="16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41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4. Projects in Business (3): VR &amp; Warehouses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19BD9-BF1B-4EE5-9BE8-379F660944B0}"/>
              </a:ext>
            </a:extLst>
          </p:cNvPr>
          <p:cNvSpPr txBox="1"/>
          <p:nvPr/>
        </p:nvSpPr>
        <p:spPr>
          <a:xfrm>
            <a:off x="7524328" y="529067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D3E31-D7A6-4D36-A379-11D213B116DB}"/>
              </a:ext>
            </a:extLst>
          </p:cNvPr>
          <p:cNvSpPr txBox="1"/>
          <p:nvPr/>
        </p:nvSpPr>
        <p:spPr>
          <a:xfrm>
            <a:off x="467544" y="1203598"/>
            <a:ext cx="7560840" cy="3608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Context: Operations Management</a:t>
            </a:r>
          </a:p>
          <a:p>
            <a:endParaRPr lang="en-US" dirty="0"/>
          </a:p>
          <a:p>
            <a:r>
              <a:rPr lang="en-US" dirty="0"/>
              <a:t>Partners: STC Group</a:t>
            </a:r>
          </a:p>
          <a:p>
            <a:endParaRPr lang="en-US" dirty="0"/>
          </a:p>
          <a:p>
            <a:r>
              <a:rPr lang="en-US" dirty="0"/>
              <a:t>Funding: Sharehouse Project (NWO Living Labs)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Objective: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Studying the effects of safety and productivity audio reminders on warehouse driver behavior by using VR</a:t>
            </a:r>
          </a:p>
          <a:p>
            <a:endParaRPr lang="en-US" dirty="0"/>
          </a:p>
          <a:p>
            <a:r>
              <a:rPr lang="nl-NL" dirty="0" err="1"/>
              <a:t>Key</a:t>
            </a:r>
            <a:r>
              <a:rPr lang="nl-NL" dirty="0"/>
              <a:t> </a:t>
            </a:r>
            <a:r>
              <a:rPr lang="nl-NL" dirty="0" err="1"/>
              <a:t>researchers</a:t>
            </a:r>
            <a:r>
              <a:rPr lang="nl-NL" dirty="0"/>
              <a:t>: Mahsa Alirezaei, Jelle de Vries, Rene de Koster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>
                <a:hlinkClick r:id="rId3"/>
              </a:rPr>
              <a:t>https://onlinemagazine.logistiek.nl/smart-warehousing-2022-nr2/heftrucksimulatie</a:t>
            </a:r>
            <a:endParaRPr lang="nl-NL" dirty="0"/>
          </a:p>
          <a:p>
            <a:r>
              <a:rPr lang="nl-NL" dirty="0">
                <a:hlinkClick r:id="rId4"/>
              </a:rPr>
              <a:t>https://www.sharehouselab.nl/onderzoek-vr-experiment/</a:t>
            </a:r>
            <a:endParaRPr lang="nl-NL" dirty="0"/>
          </a:p>
        </p:txBody>
      </p:sp>
      <p:pic>
        <p:nvPicPr>
          <p:cNvPr id="1026" name="Picture 2" descr="Heftrucksimulatie">
            <a:extLst>
              <a:ext uri="{FF2B5EF4-FFF2-40B4-BE49-F238E27FC236}">
                <a16:creationId xmlns:a16="http://schemas.microsoft.com/office/drawing/2014/main" id="{8E211A31-2F1E-1A45-C414-1CE5D4C8B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71550"/>
            <a:ext cx="2582269" cy="193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329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34139" y="172800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4. Projects in health care (1)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D3E31-D7A6-4D36-A379-11D213B116DB}"/>
              </a:ext>
            </a:extLst>
          </p:cNvPr>
          <p:cNvSpPr txBox="1"/>
          <p:nvPr/>
        </p:nvSpPr>
        <p:spPr>
          <a:xfrm>
            <a:off x="395536" y="1059582"/>
            <a:ext cx="756084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30" dirty="0"/>
              <a:t>Context: Dementia diagnosis </a:t>
            </a:r>
          </a:p>
          <a:p>
            <a:endParaRPr lang="en-US" sz="1430" dirty="0"/>
          </a:p>
          <a:p>
            <a:r>
              <a:rPr lang="en-US" sz="1430" dirty="0"/>
              <a:t>Partners: Erasmus MC, Erasmus Universiteit, TU Delft</a:t>
            </a:r>
          </a:p>
          <a:p>
            <a:endParaRPr lang="en-US" sz="1430" dirty="0"/>
          </a:p>
          <a:p>
            <a:r>
              <a:rPr lang="en-US" sz="1430" dirty="0"/>
              <a:t>Funding: Alzheimer Nederland, Association for Frontotemporal Dementias, Erasmus MC</a:t>
            </a:r>
          </a:p>
          <a:p>
            <a:endParaRPr lang="en-US" sz="1430" dirty="0"/>
          </a:p>
          <a:p>
            <a:endParaRPr lang="en-US" sz="1430" dirty="0"/>
          </a:p>
          <a:p>
            <a:r>
              <a:rPr lang="en-US" sz="1430" dirty="0"/>
              <a:t>Objective: To develop a novel method for assessment of social cognition in dementia subtypes</a:t>
            </a:r>
          </a:p>
          <a:p>
            <a:endParaRPr lang="en-US" sz="1430" dirty="0"/>
          </a:p>
          <a:p>
            <a:endParaRPr lang="nl-NL" sz="1430" dirty="0"/>
          </a:p>
          <a:p>
            <a:r>
              <a:rPr lang="nl-NL" sz="1430" dirty="0" err="1"/>
              <a:t>Key</a:t>
            </a:r>
            <a:r>
              <a:rPr lang="nl-NL" sz="1430" dirty="0"/>
              <a:t> </a:t>
            </a:r>
            <a:r>
              <a:rPr lang="nl-NL" sz="1430" dirty="0" err="1"/>
              <a:t>researchers</a:t>
            </a:r>
            <a:r>
              <a:rPr lang="nl-NL" sz="1430" dirty="0"/>
              <a:t>: Jackie Poos, Linde Assendelft, Yvonne van Everdingen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8AEA0-B94B-442E-947C-3A54E3259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843558"/>
            <a:ext cx="7620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4. Projects in Education &amp; Training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19BD9-BF1B-4EE5-9BE8-379F660944B0}"/>
              </a:ext>
            </a:extLst>
          </p:cNvPr>
          <p:cNvSpPr txBox="1"/>
          <p:nvPr/>
        </p:nvSpPr>
        <p:spPr>
          <a:xfrm>
            <a:off x="7524328" y="529067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2D43D-B393-4BF0-8BDE-A4E362F72FF8}"/>
              </a:ext>
            </a:extLst>
          </p:cNvPr>
          <p:cNvSpPr txBox="1"/>
          <p:nvPr/>
        </p:nvSpPr>
        <p:spPr>
          <a:xfrm>
            <a:off x="467544" y="1203598"/>
            <a:ext cx="7632848" cy="2509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Context: VR training for Police Officers</a:t>
            </a:r>
          </a:p>
          <a:p>
            <a:endParaRPr lang="en-US" dirty="0"/>
          </a:p>
          <a:p>
            <a:r>
              <a:rPr lang="en-US" dirty="0"/>
              <a:t>Partners: Dutch Police Organization / Tim Theeboom</a:t>
            </a:r>
          </a:p>
          <a:p>
            <a:endParaRPr lang="en-US" dirty="0"/>
          </a:p>
          <a:p>
            <a:r>
              <a:rPr lang="en-US" dirty="0"/>
              <a:t>Funding: Dutch Police Organization</a:t>
            </a:r>
          </a:p>
          <a:p>
            <a:endParaRPr lang="en-US" dirty="0"/>
          </a:p>
          <a:p>
            <a:r>
              <a:rPr lang="en-US" dirty="0"/>
              <a:t>Objective: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test the effectiveness of VR training relative to traditional training formats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develop an implementation plan for VR training at the Dutch police organization</a:t>
            </a:r>
          </a:p>
          <a:p>
            <a:endParaRPr lang="en-US" dirty="0"/>
          </a:p>
          <a:p>
            <a:r>
              <a:rPr lang="nl-NL" dirty="0" err="1"/>
              <a:t>Key</a:t>
            </a:r>
            <a:r>
              <a:rPr lang="nl-NL" dirty="0"/>
              <a:t> </a:t>
            </a:r>
            <a:r>
              <a:rPr lang="nl-NL" dirty="0" err="1"/>
              <a:t>researchers</a:t>
            </a:r>
            <a:r>
              <a:rPr lang="nl-NL" dirty="0"/>
              <a:t>: PhD Candidate (</a:t>
            </a:r>
            <a:r>
              <a:rPr lang="nl-NL" dirty="0" err="1"/>
              <a:t>Vacancy</a:t>
            </a:r>
            <a:r>
              <a:rPr lang="nl-NL" dirty="0"/>
              <a:t>), Ting Li , Yvonne van Everdingen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58256A-F2A4-7231-BEEE-4F48703EB73C}"/>
              </a:ext>
            </a:extLst>
          </p:cNvPr>
          <p:cNvSpPr txBox="1"/>
          <p:nvPr/>
        </p:nvSpPr>
        <p:spPr>
          <a:xfrm>
            <a:off x="827584" y="4091495"/>
            <a:ext cx="6480720" cy="312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Ph.D. Research in Immersive Technology: Enhancing Police Training with VR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33539-38AE-0592-2F6F-790AC63646F9}"/>
              </a:ext>
            </a:extLst>
          </p:cNvPr>
          <p:cNvSpPr txBox="1"/>
          <p:nvPr/>
        </p:nvSpPr>
        <p:spPr>
          <a:xfrm>
            <a:off x="827584" y="3875471"/>
            <a:ext cx="5477397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dirty="0" err="1"/>
              <a:t>followowing</a:t>
            </a:r>
            <a:r>
              <a:rPr lang="en-US" dirty="0"/>
              <a:t> link for more information on the PhD Vacancy</a:t>
            </a:r>
          </a:p>
        </p:txBody>
      </p:sp>
    </p:spTree>
    <p:extLst>
      <p:ext uri="{BB962C8B-B14F-4D97-AF65-F5344CB8AC3E}">
        <p14:creationId xmlns:p14="http://schemas.microsoft.com/office/powerpoint/2010/main" val="1546908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5. Opportunities for Collaboration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19BD9-BF1B-4EE5-9BE8-379F660944B0}"/>
              </a:ext>
            </a:extLst>
          </p:cNvPr>
          <p:cNvSpPr txBox="1"/>
          <p:nvPr/>
        </p:nvSpPr>
        <p:spPr>
          <a:xfrm>
            <a:off x="7524328" y="529067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6D822-3BC9-4DF1-8911-9E657EB985F7}"/>
              </a:ext>
            </a:extLst>
          </p:cNvPr>
          <p:cNvSpPr txBox="1"/>
          <p:nvPr/>
        </p:nvSpPr>
        <p:spPr>
          <a:xfrm>
            <a:off x="683568" y="1802500"/>
            <a:ext cx="5976664" cy="3147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Collaboration opportunities can take different shapes: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sharing and research collaboration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funding (e.g., PhD projects)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Contract research/consulting – 3 steps:</a:t>
            </a:r>
          </a:p>
          <a:p>
            <a:pPr lvl="1">
              <a:spcAft>
                <a:spcPts val="600"/>
              </a:spcAft>
            </a:pPr>
            <a:r>
              <a:rPr lang="en-US" sz="1000" dirty="0"/>
              <a:t>1. </a:t>
            </a:r>
            <a:r>
              <a:rPr lang="en-US" sz="1000" i="1" dirty="0"/>
              <a:t>Discovery: </a:t>
            </a:r>
            <a:r>
              <a:rPr lang="en-US" sz="1000" dirty="0"/>
              <a:t>exploring opportunities for relevant VR and AR applications.</a:t>
            </a:r>
          </a:p>
          <a:p>
            <a:pPr lvl="1">
              <a:spcAft>
                <a:spcPts val="600"/>
              </a:spcAft>
            </a:pPr>
            <a:r>
              <a:rPr lang="en-US" sz="1000" dirty="0"/>
              <a:t>2. </a:t>
            </a:r>
            <a:r>
              <a:rPr lang="en-US" sz="1000" i="1" dirty="0"/>
              <a:t>Data collection and analysis</a:t>
            </a:r>
            <a:r>
              <a:rPr lang="en-US" sz="1000" dirty="0"/>
              <a:t>: conducting interviews, experiments, etc. and analyze data to test the success potential of the different opportunities.</a:t>
            </a:r>
          </a:p>
          <a:p>
            <a:pPr lvl="1">
              <a:spcAft>
                <a:spcPts val="600"/>
              </a:spcAft>
            </a:pPr>
            <a:r>
              <a:rPr lang="nl-NL" sz="1000" dirty="0"/>
              <a:t>3. </a:t>
            </a:r>
            <a:r>
              <a:rPr lang="nl-NL" sz="1000" i="1" dirty="0"/>
              <a:t>Evaluation and feedback</a:t>
            </a:r>
            <a:r>
              <a:rPr lang="nl-NL" sz="1000" dirty="0"/>
              <a:t>: </a:t>
            </a:r>
            <a:r>
              <a:rPr lang="nl-NL" sz="1000" dirty="0" err="1"/>
              <a:t>evaluate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options and </a:t>
            </a:r>
            <a:r>
              <a:rPr lang="nl-NL" sz="1000" dirty="0" err="1"/>
              <a:t>provide</a:t>
            </a:r>
            <a:r>
              <a:rPr lang="nl-NL" sz="1000" dirty="0"/>
              <a:t> feedback and </a:t>
            </a:r>
            <a:r>
              <a:rPr lang="nl-NL" sz="1000" dirty="0" err="1"/>
              <a:t>recommendations</a:t>
            </a:r>
            <a:r>
              <a:rPr lang="nl-NL" sz="1000" dirty="0"/>
              <a:t>.</a:t>
            </a:r>
            <a:endParaRPr lang="en-US" sz="1000" dirty="0"/>
          </a:p>
          <a:p>
            <a:pPr lvl="1"/>
            <a:endParaRPr lang="en-US" dirty="0"/>
          </a:p>
          <a:p>
            <a:pPr marL="640243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55060-8019-45BD-BEB2-CB33DCD89053}"/>
              </a:ext>
            </a:extLst>
          </p:cNvPr>
          <p:cNvSpPr txBox="1"/>
          <p:nvPr/>
        </p:nvSpPr>
        <p:spPr>
          <a:xfrm>
            <a:off x="10474" y="982505"/>
            <a:ext cx="9133526" cy="531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your company interested in collaboration with experts from the Expert Practice </a:t>
            </a:r>
            <a:r>
              <a:rPr lang="en-US" i="1" dirty="0"/>
              <a:t>Immersive Technologies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4098" name="Picture 2" descr="Data sharing">
            <a:extLst>
              <a:ext uri="{FF2B5EF4-FFF2-40B4-BE49-F238E27FC236}">
                <a16:creationId xmlns:a16="http://schemas.microsoft.com/office/drawing/2014/main" id="{F242E746-839D-4E90-AE31-0F2AD2007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68386"/>
            <a:ext cx="1827775" cy="81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king Funding? Be Aware of These 5 Details. | Entrepreneur">
            <a:extLst>
              <a:ext uri="{FF2B5EF4-FFF2-40B4-BE49-F238E27FC236}">
                <a16:creationId xmlns:a16="http://schemas.microsoft.com/office/drawing/2014/main" id="{B6BF04AE-D103-4EA2-A95D-47ED80803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535" y="2603973"/>
            <a:ext cx="1207021" cy="8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nformation Technology (IT) Consulting Services 👩🏻‍💻👨‍💼">
            <a:extLst>
              <a:ext uri="{FF2B5EF4-FFF2-40B4-BE49-F238E27FC236}">
                <a16:creationId xmlns:a16="http://schemas.microsoft.com/office/drawing/2014/main" id="{20386419-D21C-4752-B3F1-E8E31E1F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74" y="3553076"/>
            <a:ext cx="1873144" cy="121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0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6. Workshops and Leadership Programs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19BD9-BF1B-4EE5-9BE8-379F660944B0}"/>
              </a:ext>
            </a:extLst>
          </p:cNvPr>
          <p:cNvSpPr txBox="1"/>
          <p:nvPr/>
        </p:nvSpPr>
        <p:spPr>
          <a:xfrm>
            <a:off x="7524328" y="529067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55060-8019-45BD-BEB2-CB33DCD89053}"/>
              </a:ext>
            </a:extLst>
          </p:cNvPr>
          <p:cNvSpPr txBox="1"/>
          <p:nvPr/>
        </p:nvSpPr>
        <p:spPr>
          <a:xfrm>
            <a:off x="107504" y="987574"/>
            <a:ext cx="8820472" cy="163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your company want to learn how to best use and implement </a:t>
            </a:r>
            <a:r>
              <a:rPr lang="en-US" i="1" dirty="0"/>
              <a:t>Immersive Technologies </a:t>
            </a:r>
            <a:r>
              <a:rPr lang="en-US" dirty="0"/>
              <a:t>in your company’s daily practices?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2296F-8653-4E87-AAA1-DD1B677E6130}"/>
              </a:ext>
            </a:extLst>
          </p:cNvPr>
          <p:cNvSpPr txBox="1"/>
          <p:nvPr/>
        </p:nvSpPr>
        <p:spPr>
          <a:xfrm>
            <a:off x="612082" y="1802829"/>
            <a:ext cx="7344294" cy="163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help you addressing your key challenges in workshops, which can take one of the following forms: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Small-</a:t>
            </a:r>
            <a:r>
              <a:rPr lang="nl-NL" dirty="0" err="1"/>
              <a:t>scale</a:t>
            </a:r>
            <a:r>
              <a:rPr lang="nl-NL" dirty="0"/>
              <a:t> workshop (e.g.,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), </a:t>
            </a:r>
            <a:r>
              <a:rPr lang="nl-NL" dirty="0" err="1"/>
              <a:t>tailored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specific</a:t>
            </a:r>
            <a:r>
              <a:rPr lang="nl-NL" dirty="0"/>
              <a:t> </a:t>
            </a:r>
            <a:r>
              <a:rPr lang="nl-NL" dirty="0" err="1"/>
              <a:t>needs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Leadership</a:t>
            </a:r>
            <a:r>
              <a:rPr lang="nl-NL" dirty="0"/>
              <a:t> program (multiple </a:t>
            </a:r>
            <a:r>
              <a:rPr lang="nl-NL" dirty="0" err="1"/>
              <a:t>days</a:t>
            </a:r>
            <a:r>
              <a:rPr lang="nl-NL" dirty="0"/>
              <a:t>). See </a:t>
            </a:r>
            <a:r>
              <a:rPr lang="nl-NL" dirty="0" err="1"/>
              <a:t>for</a:t>
            </a:r>
            <a:r>
              <a:rPr lang="nl-NL" dirty="0"/>
              <a:t> more details </a:t>
            </a:r>
            <a:r>
              <a:rPr lang="nl-NL" dirty="0" err="1"/>
              <a:t>the</a:t>
            </a:r>
            <a:r>
              <a:rPr lang="nl-NL" dirty="0"/>
              <a:t> brochure</a:t>
            </a:r>
          </a:p>
          <a:p>
            <a:endParaRPr lang="nl-NL" dirty="0"/>
          </a:p>
        </p:txBody>
      </p:sp>
      <p:pic>
        <p:nvPicPr>
          <p:cNvPr id="1026" name="Picture 2" descr="A poster of a person standing in front of a city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F73122B-9F12-4336-BE0B-42E11DDBB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41" y="2367486"/>
            <a:ext cx="1839927" cy="260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279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7. Immersive Technologies: Immersive Tech Research facilities</a:t>
            </a:r>
            <a:endParaRPr lang="en-US" dirty="0"/>
          </a:p>
        </p:txBody>
      </p:sp>
      <p:sp>
        <p:nvSpPr>
          <p:cNvPr id="6" name="AutoShape 4" descr="dr. (Vivian) HH Chen">
            <a:extLst>
              <a:ext uri="{FF2B5EF4-FFF2-40B4-BE49-F238E27FC236}">
                <a16:creationId xmlns:a16="http://schemas.microsoft.com/office/drawing/2014/main" id="{5F1E42FB-CC41-42D2-9AF1-DCF35E7556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06896B-52B1-4824-9E5E-33D38A11CD17}"/>
              </a:ext>
            </a:extLst>
          </p:cNvPr>
          <p:cNvSpPr txBox="1"/>
          <p:nvPr/>
        </p:nvSpPr>
        <p:spPr>
          <a:xfrm>
            <a:off x="7596336" y="529066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06369-7070-4F46-B99E-8911EF3429FA}"/>
              </a:ext>
            </a:extLst>
          </p:cNvPr>
          <p:cNvSpPr txBox="1"/>
          <p:nvPr/>
        </p:nvSpPr>
        <p:spPr>
          <a:xfrm>
            <a:off x="395536" y="2814183"/>
            <a:ext cx="6706763" cy="1835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100" b="1" i="1" dirty="0" err="1"/>
              <a:t>Immersive</a:t>
            </a:r>
            <a:r>
              <a:rPr lang="nl-NL" sz="1100" b="1" i="1" dirty="0"/>
              <a:t> </a:t>
            </a:r>
            <a:r>
              <a:rPr lang="nl-NL" sz="1100" b="1" i="1" dirty="0" err="1"/>
              <a:t>Experience</a:t>
            </a:r>
            <a:r>
              <a:rPr lang="nl-NL" sz="1100" b="1" i="1" dirty="0"/>
              <a:t> Lab</a:t>
            </a:r>
          </a:p>
          <a:p>
            <a:endParaRPr lang="nl-NL" sz="1100" dirty="0"/>
          </a:p>
          <a:p>
            <a:r>
              <a:rPr lang="nl-NL" sz="1100" dirty="0"/>
              <a:t>The </a:t>
            </a:r>
            <a:r>
              <a:rPr lang="nl-NL" sz="1100" dirty="0" err="1"/>
              <a:t>Immersive</a:t>
            </a:r>
            <a:r>
              <a:rPr lang="nl-NL" sz="1100" dirty="0"/>
              <a:t> and </a:t>
            </a:r>
            <a:r>
              <a:rPr lang="nl-NL" sz="1100" dirty="0" err="1"/>
              <a:t>Experience</a:t>
            </a:r>
            <a:r>
              <a:rPr lang="nl-NL" sz="1100" dirty="0"/>
              <a:t> Lab is </a:t>
            </a:r>
            <a:r>
              <a:rPr lang="nl-NL" sz="1100" dirty="0" err="1"/>
              <a:t>supported</a:t>
            </a:r>
            <a:r>
              <a:rPr lang="nl-NL" sz="1100" dirty="0"/>
              <a:t> </a:t>
            </a:r>
            <a:r>
              <a:rPr lang="nl-NL" sz="1100" dirty="0" err="1"/>
              <a:t>by</a:t>
            </a:r>
            <a:r>
              <a:rPr lang="nl-NL" sz="1100" dirty="0"/>
              <a:t> ECDA and </a:t>
            </a:r>
            <a:r>
              <a:rPr lang="nl-NL" sz="1100" dirty="0" err="1"/>
              <a:t>located</a:t>
            </a:r>
            <a:r>
              <a:rPr lang="nl-NL" sz="1100" dirty="0"/>
              <a:t> in </a:t>
            </a:r>
            <a:r>
              <a:rPr lang="nl-NL" sz="1100" dirty="0" err="1"/>
              <a:t>the</a:t>
            </a:r>
            <a:r>
              <a:rPr lang="nl-NL" sz="1100" dirty="0"/>
              <a:t> Polak building. It </a:t>
            </a:r>
            <a:r>
              <a:rPr lang="nl-NL" sz="1100" dirty="0" err="1"/>
              <a:t>intends</a:t>
            </a:r>
            <a:r>
              <a:rPr lang="nl-NL" sz="1100" dirty="0"/>
              <a:t> </a:t>
            </a:r>
            <a:r>
              <a:rPr lang="nl-NL" sz="1100" dirty="0" err="1"/>
              <a:t>to</a:t>
            </a:r>
            <a:r>
              <a:rPr lang="nl-NL" sz="1100" dirty="0"/>
              <a:t>:</a:t>
            </a:r>
          </a:p>
          <a:p>
            <a:pPr marL="342900" indent="-342900">
              <a:buAutoNum type="arabicPeriod"/>
            </a:pPr>
            <a:r>
              <a:rPr lang="nl-NL" sz="1100" dirty="0" err="1"/>
              <a:t>connect</a:t>
            </a:r>
            <a:r>
              <a:rPr lang="nl-NL" sz="1100" dirty="0"/>
              <a:t> campus stakeholders and </a:t>
            </a:r>
            <a:r>
              <a:rPr lang="nl-NL" sz="1100" dirty="0" err="1"/>
              <a:t>external</a:t>
            </a:r>
            <a:r>
              <a:rPr lang="nl-NL" sz="1100" dirty="0"/>
              <a:t> </a:t>
            </a:r>
            <a:r>
              <a:rPr lang="nl-NL" sz="1100" dirty="0" err="1"/>
              <a:t>parties</a:t>
            </a:r>
            <a:r>
              <a:rPr lang="nl-NL" sz="1100" dirty="0"/>
              <a:t>; </a:t>
            </a:r>
          </a:p>
          <a:p>
            <a:pPr marL="342900" indent="-342900">
              <a:buAutoNum type="arabicPeriod"/>
            </a:pPr>
            <a:r>
              <a:rPr lang="nl-NL" sz="1100" dirty="0"/>
              <a:t>support </a:t>
            </a:r>
            <a:r>
              <a:rPr lang="nl-NL" sz="1100" dirty="0" err="1"/>
              <a:t>education</a:t>
            </a:r>
            <a:r>
              <a:rPr lang="nl-NL" sz="1100" dirty="0"/>
              <a:t>, as </a:t>
            </a:r>
            <a:r>
              <a:rPr lang="nl-NL" sz="1100" dirty="0" err="1"/>
              <a:t>it</a:t>
            </a:r>
            <a:r>
              <a:rPr lang="nl-NL" sz="1100" dirty="0"/>
              <a:t> is a </a:t>
            </a:r>
            <a:r>
              <a:rPr lang="nl-NL" sz="1100" dirty="0" err="1"/>
              <a:t>space</a:t>
            </a:r>
            <a:r>
              <a:rPr lang="nl-NL" sz="1100" dirty="0"/>
              <a:t> </a:t>
            </a:r>
            <a:r>
              <a:rPr lang="nl-NL" sz="1100" dirty="0" err="1"/>
              <a:t>where</a:t>
            </a:r>
            <a:r>
              <a:rPr lang="nl-NL" sz="1100" dirty="0"/>
              <a:t> </a:t>
            </a:r>
            <a:r>
              <a:rPr lang="nl-NL" sz="1100" dirty="0" err="1"/>
              <a:t>students</a:t>
            </a:r>
            <a:r>
              <a:rPr lang="nl-NL" sz="1100" dirty="0"/>
              <a:t> </a:t>
            </a:r>
            <a:r>
              <a:rPr lang="nl-NL" sz="1100" dirty="0" err="1"/>
              <a:t>can</a:t>
            </a:r>
            <a:r>
              <a:rPr lang="nl-NL" sz="1100" dirty="0"/>
              <a:t> experiment </a:t>
            </a:r>
            <a:r>
              <a:rPr lang="nl-NL" sz="1100" dirty="0" err="1"/>
              <a:t>with</a:t>
            </a:r>
            <a:r>
              <a:rPr lang="nl-NL" sz="1100" dirty="0"/>
              <a:t> </a:t>
            </a:r>
            <a:r>
              <a:rPr lang="nl-NL" sz="1100" dirty="0" err="1"/>
              <a:t>immersive</a:t>
            </a:r>
            <a:r>
              <a:rPr lang="nl-NL" sz="1100" dirty="0"/>
              <a:t> </a:t>
            </a:r>
            <a:r>
              <a:rPr lang="nl-NL" sz="1100" dirty="0" err="1"/>
              <a:t>technologies</a:t>
            </a:r>
            <a:r>
              <a:rPr lang="nl-NL" sz="1100" dirty="0"/>
              <a:t>;</a:t>
            </a:r>
          </a:p>
          <a:p>
            <a:pPr marL="342900" indent="-342900">
              <a:buAutoNum type="arabicPeriod"/>
            </a:pPr>
            <a:r>
              <a:rPr lang="nl-NL" sz="1100" dirty="0"/>
              <a:t>support research, as </a:t>
            </a:r>
            <a:r>
              <a:rPr lang="nl-NL" sz="1100" dirty="0" err="1"/>
              <a:t>the</a:t>
            </a:r>
            <a:r>
              <a:rPr lang="nl-NL" sz="1100" dirty="0"/>
              <a:t> </a:t>
            </a:r>
            <a:r>
              <a:rPr lang="nl-NL" sz="1100" dirty="0" err="1"/>
              <a:t>available</a:t>
            </a:r>
            <a:r>
              <a:rPr lang="nl-NL" sz="1100" dirty="0"/>
              <a:t> </a:t>
            </a:r>
            <a:r>
              <a:rPr lang="nl-NL" sz="1100" dirty="0" err="1"/>
              <a:t>technologies</a:t>
            </a:r>
            <a:r>
              <a:rPr lang="nl-NL" sz="1100" dirty="0"/>
              <a:t> </a:t>
            </a:r>
            <a:r>
              <a:rPr lang="nl-NL" sz="1100" dirty="0" err="1"/>
              <a:t>can</a:t>
            </a:r>
            <a:r>
              <a:rPr lang="nl-NL" sz="1100" dirty="0"/>
              <a:t> </a:t>
            </a:r>
            <a:r>
              <a:rPr lang="nl-NL" sz="1100" dirty="0" err="1"/>
              <a:t>be</a:t>
            </a:r>
            <a:r>
              <a:rPr lang="nl-NL" sz="1100" dirty="0"/>
              <a:t> </a:t>
            </a:r>
            <a:r>
              <a:rPr lang="nl-NL" sz="1100" dirty="0" err="1"/>
              <a:t>use</a:t>
            </a:r>
            <a:r>
              <a:rPr lang="nl-NL" sz="1100" dirty="0"/>
              <a:t> </a:t>
            </a:r>
            <a:r>
              <a:rPr lang="nl-NL" sz="1100" dirty="0" err="1"/>
              <a:t>for</a:t>
            </a:r>
            <a:r>
              <a:rPr lang="nl-NL" sz="1100" dirty="0"/>
              <a:t> research projects.</a:t>
            </a:r>
          </a:p>
          <a:p>
            <a:endParaRPr lang="nl-NL" sz="1100" dirty="0"/>
          </a:p>
          <a:p>
            <a:r>
              <a:rPr lang="nl-NL" sz="1100" dirty="0"/>
              <a:t>See </a:t>
            </a:r>
            <a:r>
              <a:rPr lang="nl-NL" sz="1100" dirty="0" err="1"/>
              <a:t>for</a:t>
            </a:r>
            <a:r>
              <a:rPr lang="nl-NL" sz="1100" dirty="0"/>
              <a:t> more information: </a:t>
            </a:r>
            <a:r>
              <a:rPr lang="nl-NL" sz="1100" dirty="0">
                <a:hlinkClick r:id="rId3"/>
              </a:rPr>
              <a:t>https://ecda.eur.nl/immersive-experience-lab/</a:t>
            </a:r>
            <a:endParaRPr lang="nl-NL" sz="1100" dirty="0"/>
          </a:p>
          <a:p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503BA-6F1C-495B-B7BD-38FDEAF91AA6}"/>
              </a:ext>
            </a:extLst>
          </p:cNvPr>
          <p:cNvSpPr txBox="1"/>
          <p:nvPr/>
        </p:nvSpPr>
        <p:spPr>
          <a:xfrm>
            <a:off x="395536" y="1099461"/>
            <a:ext cx="86409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/>
              <a:t>Erasmus Behavioral Lab (EBL)</a:t>
            </a:r>
          </a:p>
          <a:p>
            <a:endParaRPr lang="en-US" sz="1100" dirty="0"/>
          </a:p>
          <a:p>
            <a:r>
              <a:rPr lang="en-US" sz="1100" dirty="0"/>
              <a:t>The EBL is a research lab for experimental research. The lab has great facilities for a mixture of research methods to study human behavior, such as EEG, Eye tracking, Virtual Reality, Augmented Reality. The great infrastructure supports academic researchers in conducting their research.</a:t>
            </a:r>
          </a:p>
          <a:p>
            <a:endParaRPr lang="en-US" sz="1100" dirty="0"/>
          </a:p>
          <a:p>
            <a:r>
              <a:rPr lang="en-US" sz="1100" dirty="0"/>
              <a:t>See for more information: </a:t>
            </a:r>
            <a:r>
              <a:rPr lang="en-US" sz="1100" dirty="0">
                <a:hlinkClick r:id="rId4"/>
              </a:rPr>
              <a:t>https://www.eur.nl/essb/informatie-voor/onderzoekers/erasmus-behavioural-lab</a:t>
            </a:r>
            <a:endParaRPr lang="en-US" sz="1100" dirty="0"/>
          </a:p>
          <a:p>
            <a:endParaRPr lang="en-US" sz="1100" dirty="0"/>
          </a:p>
          <a:p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291988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CA4D5B-73F3-634C-A1B9-96A1FA499C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Passion provides purpose,</a:t>
            </a:r>
            <a:br>
              <a:rPr lang="en-US" dirty="0"/>
            </a:br>
            <a:r>
              <a:rPr lang="en-US" dirty="0"/>
              <a:t>but data drives decisions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7D7E0AD-6B5F-FE4D-B9D8-DF6FD4FB00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1BFBA7-D22F-7743-8E9B-50C16604FA5A}"/>
              </a:ext>
            </a:extLst>
          </p:cNvPr>
          <p:cNvSpPr txBox="1">
            <a:spLocks/>
          </p:cNvSpPr>
          <p:nvPr/>
        </p:nvSpPr>
        <p:spPr>
          <a:xfrm>
            <a:off x="6372200" y="950869"/>
            <a:ext cx="2952328" cy="143772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685774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1pPr>
            <a:lvl2pPr marL="177793" indent="-171444" algn="l" defTabSz="685774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36" indent="-171444" algn="l" defTabSz="685774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29" indent="-171444" algn="l" defTabSz="685774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23" indent="-171444" algn="l" defTabSz="685774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8" indent="-171444" algn="l" defTabSz="68577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5" indent="-171444" algn="l" defTabSz="68577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53" indent="-171444" algn="l" defTabSz="68577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9" indent="-171444" algn="l" defTabSz="68577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Prof.dr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Yvonne van Everdingen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2A3C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yeverdingen@rsm.nl</a:t>
            </a:r>
            <a:endParaRPr lang="en-US" sz="1200" dirty="0">
              <a:solidFill>
                <a:srgbClr val="2A3C93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200" dirty="0">
              <a:solidFill>
                <a:srgbClr val="2A3C93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200" dirty="0">
                <a:solidFill>
                  <a:srgbClr val="2A3C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www.eur.nl/data</a:t>
            </a:r>
            <a:endParaRPr lang="en-US" sz="1200" dirty="0">
              <a:solidFill>
                <a:srgbClr val="2A3C93"/>
              </a:solidFill>
            </a:endParaRPr>
          </a:p>
          <a:p>
            <a:endParaRPr lang="en-US" sz="1200" dirty="0">
              <a:solidFill>
                <a:srgbClr val="2A3C93"/>
              </a:solidFill>
            </a:endParaRPr>
          </a:p>
          <a:p>
            <a:r>
              <a:rPr lang="en-US" sz="1200" dirty="0">
                <a:solidFill>
                  <a:srgbClr val="2A3C93"/>
                </a:solidFill>
                <a:hlinkClick r:id="rId5"/>
              </a:rPr>
              <a:t>https://www.linkedin.com/in/yvonne-van-everdingen-a0844028/</a:t>
            </a:r>
            <a:endParaRPr lang="en-US" sz="1200" dirty="0">
              <a:solidFill>
                <a:srgbClr val="2A3C93"/>
              </a:solidFill>
            </a:endParaRPr>
          </a:p>
          <a:p>
            <a:endParaRPr lang="en-US" sz="1200" dirty="0">
              <a:solidFill>
                <a:srgbClr val="2A3C93"/>
              </a:solidFill>
            </a:endParaRPr>
          </a:p>
          <a:p>
            <a:endParaRPr lang="en-US" sz="700" dirty="0">
              <a:solidFill>
                <a:srgbClr val="2A3C93"/>
              </a:solidFill>
            </a:endParaRPr>
          </a:p>
          <a:p>
            <a:endParaRPr lang="en-US" sz="900" dirty="0">
              <a:solidFill>
                <a:srgbClr val="2A3C93"/>
              </a:solidFill>
            </a:endParaRPr>
          </a:p>
          <a:p>
            <a:endParaRPr lang="en-US" sz="900" dirty="0">
              <a:solidFill>
                <a:srgbClr val="2A3C93"/>
              </a:solidFill>
            </a:endParaRPr>
          </a:p>
          <a:p>
            <a:endParaRPr lang="en-US" sz="700" dirty="0">
              <a:solidFill>
                <a:srgbClr val="2A3C93"/>
              </a:solidFill>
            </a:endParaRPr>
          </a:p>
          <a:p>
            <a:endParaRPr lang="en-US" sz="700" dirty="0">
              <a:solidFill>
                <a:srgbClr val="2A3C93"/>
              </a:solidFill>
            </a:endParaRPr>
          </a:p>
          <a:p>
            <a:endParaRPr lang="en-US" sz="700" dirty="0">
              <a:solidFill>
                <a:srgbClr val="2A3C93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42127B0-4A27-7444-BF7B-01A36AEADEFF}"/>
              </a:ext>
            </a:extLst>
          </p:cNvPr>
          <p:cNvSpPr/>
          <p:nvPr/>
        </p:nvSpPr>
        <p:spPr>
          <a:xfrm>
            <a:off x="251520" y="771550"/>
            <a:ext cx="2952328" cy="455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AD53094-BB4C-D54C-B62E-F113517266A0}"/>
              </a:ext>
            </a:extLst>
          </p:cNvPr>
          <p:cNvSpPr/>
          <p:nvPr/>
        </p:nvSpPr>
        <p:spPr>
          <a:xfrm>
            <a:off x="107504" y="4876006"/>
            <a:ext cx="2016224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10365F4-67BD-4464-A74D-49861C5904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77" y="1674254"/>
            <a:ext cx="380223" cy="308843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B185EBB-6D06-4CF6-AFFC-65B9C720DF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88" y="2051691"/>
            <a:ext cx="308842" cy="308842"/>
          </a:xfrm>
          <a:prstGeom prst="rect">
            <a:avLst/>
          </a:prstGeom>
        </p:spPr>
      </p:pic>
      <p:pic>
        <p:nvPicPr>
          <p:cNvPr id="11" name="Picture 10" descr="A picture containing sitting, computer, computer&#10;&#10;Description automatically generated">
            <a:extLst>
              <a:ext uri="{FF2B5EF4-FFF2-40B4-BE49-F238E27FC236}">
                <a16:creationId xmlns:a16="http://schemas.microsoft.com/office/drawing/2014/main" id="{BEDEC811-8262-406C-B029-549A60E923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18" y="1398081"/>
            <a:ext cx="171450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5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Content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8DD3B0-54E7-41E8-B197-99E17BB2347C}"/>
              </a:ext>
            </a:extLst>
          </p:cNvPr>
          <p:cNvSpPr txBox="1"/>
          <p:nvPr/>
        </p:nvSpPr>
        <p:spPr>
          <a:xfrm>
            <a:off x="7558402" y="529066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77CAA-8278-4348-B228-7DDE22515333}"/>
              </a:ext>
            </a:extLst>
          </p:cNvPr>
          <p:cNvSpPr txBox="1"/>
          <p:nvPr/>
        </p:nvSpPr>
        <p:spPr>
          <a:xfrm>
            <a:off x="323528" y="1131590"/>
            <a:ext cx="5689571" cy="2388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/>
              <a:t>Introduction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/>
              <a:t>Our team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Overview of fields of Immersive Tech research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Current projects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Opportunities for collaboration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Workshops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Immersive Tech Space &amp; Erasmus Behavioral VR Research Lab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46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1. Immersive Technologies: Introduction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8DD3B0-54E7-41E8-B197-99E17BB2347C}"/>
              </a:ext>
            </a:extLst>
          </p:cNvPr>
          <p:cNvSpPr txBox="1"/>
          <p:nvPr/>
        </p:nvSpPr>
        <p:spPr>
          <a:xfrm>
            <a:off x="7558402" y="529066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CA97E-D5CA-4363-97A9-ADCB3CFDD2B7}"/>
              </a:ext>
            </a:extLst>
          </p:cNvPr>
          <p:cNvSpPr txBox="1"/>
          <p:nvPr/>
        </p:nvSpPr>
        <p:spPr>
          <a:xfrm>
            <a:off x="611561" y="2643758"/>
            <a:ext cx="8100914" cy="293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dirty="0"/>
              <a:t>Immersive technologies - Virtual Reality (VR), Augmented Reality (AR), and Mixed Reality (MR) - are increasingly used in a variety of disciplines, such as business, psychology, health care, and education. These leading technologies offer many promises but also entail several challenges to overcome.  </a:t>
            </a:r>
          </a:p>
          <a:p>
            <a:endParaRPr lang="en-US" sz="1200" dirty="0"/>
          </a:p>
          <a:p>
            <a:r>
              <a:rPr lang="en-US" sz="1200" dirty="0"/>
              <a:t>In my inaugural address I have highlighted how immersive technologies can create value for companies, consumers, and society (see </a:t>
            </a:r>
            <a:r>
              <a:rPr lang="en-US" sz="1200" i="1" dirty="0">
                <a:hlinkClick r:id="rId3"/>
              </a:rPr>
              <a:t>The Reality of a Virtual World</a:t>
            </a:r>
            <a:r>
              <a:rPr lang="en-US" sz="1200" dirty="0"/>
              <a:t>). By leading this expert practice, I encourage researchers from different disciplines to help companies, consumers, and society creating this value.</a:t>
            </a:r>
          </a:p>
          <a:p>
            <a:endParaRPr lang="en-US" sz="1200" dirty="0"/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39EC7-EB9D-42B3-86D0-FB4563E1EB3D}"/>
              </a:ext>
            </a:extLst>
          </p:cNvPr>
          <p:cNvSpPr txBox="1"/>
          <p:nvPr/>
        </p:nvSpPr>
        <p:spPr>
          <a:xfrm>
            <a:off x="2771801" y="1860779"/>
            <a:ext cx="609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Prof.dr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Yvonne van Everdingen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Academic Director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Expert Practice Immersive Technologies</a:t>
            </a:r>
            <a:endParaRPr lang="nl-NL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17FAC-FE96-469D-983D-119D46A4B7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5200" r="8000" b="19201"/>
          <a:stretch/>
        </p:blipFill>
        <p:spPr>
          <a:xfrm>
            <a:off x="1043608" y="1007221"/>
            <a:ext cx="1296144" cy="17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49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Unibuddy - Neila's Profile">
            <a:extLst>
              <a:ext uri="{FF2B5EF4-FFF2-40B4-BE49-F238E27FC236}">
                <a16:creationId xmlns:a16="http://schemas.microsoft.com/office/drawing/2014/main" id="{8113C118-EA86-4CA4-B9B7-9EBE9CB5D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80" y="3271074"/>
            <a:ext cx="977260" cy="10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2. Our team (1): Meet the key experts</a:t>
            </a:r>
            <a:endParaRPr lang="en-US" dirty="0"/>
          </a:p>
        </p:txBody>
      </p:sp>
      <p:pic>
        <p:nvPicPr>
          <p:cNvPr id="2050" name="Picture 2" descr="René de Koster">
            <a:extLst>
              <a:ext uri="{FF2B5EF4-FFF2-40B4-BE49-F238E27FC236}">
                <a16:creationId xmlns:a16="http://schemas.microsoft.com/office/drawing/2014/main" id="{42D2F116-8D1D-41A4-9522-3837FD8E2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79" y="777073"/>
            <a:ext cx="736245" cy="110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a Martinovici">
            <a:extLst>
              <a:ext uri="{FF2B5EF4-FFF2-40B4-BE49-F238E27FC236}">
                <a16:creationId xmlns:a16="http://schemas.microsoft.com/office/drawing/2014/main" id="{14594250-820B-488B-9CDC-32598EB0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54" y="777073"/>
            <a:ext cx="735252" cy="110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Xi Chen">
            <a:extLst>
              <a:ext uri="{FF2B5EF4-FFF2-40B4-BE49-F238E27FC236}">
                <a16:creationId xmlns:a16="http://schemas.microsoft.com/office/drawing/2014/main" id="{75C23975-1BFA-43DB-82E6-2DAC8672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96" y="770989"/>
            <a:ext cx="743364" cy="11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elle de Vries">
            <a:extLst>
              <a:ext uri="{FF2B5EF4-FFF2-40B4-BE49-F238E27FC236}">
                <a16:creationId xmlns:a16="http://schemas.microsoft.com/office/drawing/2014/main" id="{7D89487A-1A50-45BE-92A5-A0B8075F1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4" y="2236735"/>
            <a:ext cx="773271" cy="11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rof.dr. (Stefan) S Stremersch">
            <a:extLst>
              <a:ext uri="{FF2B5EF4-FFF2-40B4-BE49-F238E27FC236}">
                <a16:creationId xmlns:a16="http://schemas.microsoft.com/office/drawing/2014/main" id="{E52ACB93-6FDF-458B-A71C-E4EC101C4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60" y="2236735"/>
            <a:ext cx="775970" cy="108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rof.dr. (Matthias) MJ Wieser">
            <a:extLst>
              <a:ext uri="{FF2B5EF4-FFF2-40B4-BE49-F238E27FC236}">
                <a16:creationId xmlns:a16="http://schemas.microsoft.com/office/drawing/2014/main" id="{03D2D385-B683-4056-A10B-F373A467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" y="3707832"/>
            <a:ext cx="796463" cy="11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B7E788-8628-463B-9EF8-6B542DEEA3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73" y="773871"/>
            <a:ext cx="878312" cy="11108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D448A88-E50F-40AD-AE56-635E6F942675}"/>
              </a:ext>
            </a:extLst>
          </p:cNvPr>
          <p:cNvSpPr/>
          <p:nvPr/>
        </p:nvSpPr>
        <p:spPr>
          <a:xfrm>
            <a:off x="4427830" y="1837103"/>
            <a:ext cx="46980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are an international, interdisciplinary group of academics conducting research related to the use of VR, AR, and MR in business, psychology, health care, and education.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Our research aims to help companies, psychologists, health care specialists, and educators understand how to best use VR, AR, and MR to improve their performance. </a:t>
            </a:r>
          </a:p>
        </p:txBody>
      </p:sp>
      <p:pic>
        <p:nvPicPr>
          <p:cNvPr id="2068" name="Picture 20" descr="Rotterdam School of Management in The Netherlands Reviews &amp; Rankings |  EDUopinions">
            <a:extLst>
              <a:ext uri="{FF2B5EF4-FFF2-40B4-BE49-F238E27FC236}">
                <a16:creationId xmlns:a16="http://schemas.microsoft.com/office/drawing/2014/main" id="{B5A556DF-1CE9-4023-8984-228B1930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09" y="3271119"/>
            <a:ext cx="1265809" cy="90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Erasmus School of Economics | Facebook">
            <a:extLst>
              <a:ext uri="{FF2B5EF4-FFF2-40B4-BE49-F238E27FC236}">
                <a16:creationId xmlns:a16="http://schemas.microsoft.com/office/drawing/2014/main" id="{90A2CE5B-3615-4386-B0B8-CAC786D9E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28" y="4227807"/>
            <a:ext cx="713085" cy="71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7AEA74ED-A6F8-4F25-84E2-D8333696D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852" y="3387161"/>
            <a:ext cx="1420481" cy="78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E824649-FB06-4C5D-A20F-CA0223095C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0" y="3700597"/>
            <a:ext cx="841460" cy="111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0CF9A-8940-445A-91D6-61ADB291D3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0844" y="2236735"/>
            <a:ext cx="767696" cy="11294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78F6A20-2B97-4AD9-8579-6F22D698CD6F}"/>
              </a:ext>
            </a:extLst>
          </p:cNvPr>
          <p:cNvSpPr txBox="1"/>
          <p:nvPr/>
        </p:nvSpPr>
        <p:spPr>
          <a:xfrm>
            <a:off x="4307822" y="891287"/>
            <a:ext cx="46071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33333"/>
                </a:solidFill>
                <a:latin typeface="Georgia" panose="02040502050405020303" pitchFamily="18" charset="0"/>
              </a:rPr>
              <a:t>“When the folks who understand the problems engage with the folks who understand what leading technology can do, innovation happens (Fink, Forbes 2017).”</a:t>
            </a:r>
            <a:endParaRPr lang="nl-NL" sz="1400" dirty="0"/>
          </a:p>
        </p:txBody>
      </p:sp>
      <p:pic>
        <p:nvPicPr>
          <p:cNvPr id="1026" name="Picture 2" descr="Erasmus School of History, Culture and Communication">
            <a:extLst>
              <a:ext uri="{FF2B5EF4-FFF2-40B4-BE49-F238E27FC236}">
                <a16:creationId xmlns:a16="http://schemas.microsoft.com/office/drawing/2014/main" id="{D903FA6F-B8E5-4EE3-B0B8-0965AA174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50" y="4267724"/>
            <a:ext cx="713086" cy="71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dr. (Vivian) HH Chen">
            <a:extLst>
              <a:ext uri="{FF2B5EF4-FFF2-40B4-BE49-F238E27FC236}">
                <a16:creationId xmlns:a16="http://schemas.microsoft.com/office/drawing/2014/main" id="{5F1E42FB-CC41-42D2-9AF1-DCF35E7556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0523" y="2449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03F74-43A6-4457-AC4D-B6F5CEBD4D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7709" y="3732169"/>
            <a:ext cx="829786" cy="110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77D5A0-5321-4627-AFD3-6EB2F739E7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8298" y="3740976"/>
            <a:ext cx="790452" cy="11159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006896B-52B1-4824-9E5E-33D38A11CD17}"/>
              </a:ext>
            </a:extLst>
          </p:cNvPr>
          <p:cNvSpPr txBox="1"/>
          <p:nvPr/>
        </p:nvSpPr>
        <p:spPr>
          <a:xfrm>
            <a:off x="7596336" y="529066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4660B8-C04B-4B88-BD0C-1FFBAE29A228}"/>
              </a:ext>
            </a:extLst>
          </p:cNvPr>
          <p:cNvSpPr txBox="1"/>
          <p:nvPr/>
        </p:nvSpPr>
        <p:spPr>
          <a:xfrm>
            <a:off x="-15418" y="1875059"/>
            <a:ext cx="108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Yvonne </a:t>
            </a:r>
          </a:p>
          <a:p>
            <a:pPr algn="ctr"/>
            <a:r>
              <a:rPr lang="en-US" sz="1000" dirty="0"/>
              <a:t>van Everdingen</a:t>
            </a:r>
            <a:endParaRPr lang="nl-NL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5EE2D-935E-45D0-B9EB-ABC07B92C89B}"/>
              </a:ext>
            </a:extLst>
          </p:cNvPr>
          <p:cNvSpPr txBox="1"/>
          <p:nvPr/>
        </p:nvSpPr>
        <p:spPr>
          <a:xfrm>
            <a:off x="1155227" y="1875059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Xi </a:t>
            </a:r>
          </a:p>
          <a:p>
            <a:pPr algn="ctr"/>
            <a:r>
              <a:rPr lang="en-US" sz="1000" dirty="0"/>
              <a:t>Chen</a:t>
            </a:r>
            <a:endParaRPr lang="nl-NL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01E093-18C2-41B2-9800-12FB5E8D27E1}"/>
              </a:ext>
            </a:extLst>
          </p:cNvPr>
          <p:cNvSpPr txBox="1"/>
          <p:nvPr/>
        </p:nvSpPr>
        <p:spPr>
          <a:xfrm>
            <a:off x="1768626" y="1867238"/>
            <a:ext cx="94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Ana Martinovici</a:t>
            </a:r>
            <a:endParaRPr lang="nl-NL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BAEB80-294D-4C23-BD10-091417B0E6A2}"/>
              </a:ext>
            </a:extLst>
          </p:cNvPr>
          <p:cNvSpPr txBox="1"/>
          <p:nvPr/>
        </p:nvSpPr>
        <p:spPr>
          <a:xfrm>
            <a:off x="1795705" y="3347411"/>
            <a:ext cx="108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Stefan</a:t>
            </a:r>
          </a:p>
          <a:p>
            <a:pPr algn="ctr"/>
            <a:r>
              <a:rPr lang="en-US" sz="1000" dirty="0"/>
              <a:t>Stremersch</a:t>
            </a:r>
            <a:endParaRPr lang="nl-NL" sz="1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A8771F-5D14-49D1-8386-39449770A05D}"/>
              </a:ext>
            </a:extLst>
          </p:cNvPr>
          <p:cNvSpPr txBox="1"/>
          <p:nvPr/>
        </p:nvSpPr>
        <p:spPr>
          <a:xfrm>
            <a:off x="2658705" y="3332918"/>
            <a:ext cx="946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Ana </a:t>
            </a:r>
          </a:p>
          <a:p>
            <a:pPr algn="ctr"/>
            <a:r>
              <a:rPr lang="en-US" sz="1000" dirty="0"/>
              <a:t>Scekic</a:t>
            </a:r>
            <a:endParaRPr lang="nl-NL" sz="1000" dirty="0"/>
          </a:p>
        </p:txBody>
      </p:sp>
      <p:pic>
        <p:nvPicPr>
          <p:cNvPr id="34" name="Picture 2" descr="Colin Lee">
            <a:extLst>
              <a:ext uri="{FF2B5EF4-FFF2-40B4-BE49-F238E27FC236}">
                <a16:creationId xmlns:a16="http://schemas.microsoft.com/office/drawing/2014/main" id="{2E93E2A8-1EBE-4121-B644-3C7A22946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r="13346" b="7870"/>
          <a:stretch/>
        </p:blipFill>
        <p:spPr bwMode="auto">
          <a:xfrm>
            <a:off x="965996" y="2222625"/>
            <a:ext cx="873900" cy="11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BCBB941-3AF4-472E-ADD2-710D97F60E30}"/>
              </a:ext>
            </a:extLst>
          </p:cNvPr>
          <p:cNvSpPr txBox="1"/>
          <p:nvPr/>
        </p:nvSpPr>
        <p:spPr>
          <a:xfrm>
            <a:off x="925489" y="3364457"/>
            <a:ext cx="108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Colin </a:t>
            </a:r>
          </a:p>
          <a:p>
            <a:pPr algn="ctr"/>
            <a:r>
              <a:rPr lang="en-US" sz="1000" dirty="0"/>
              <a:t>Lee</a:t>
            </a:r>
            <a:endParaRPr lang="nl-NL" sz="1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44FD26-D875-456D-8165-0157B7B2D975}"/>
              </a:ext>
            </a:extLst>
          </p:cNvPr>
          <p:cNvSpPr txBox="1"/>
          <p:nvPr/>
        </p:nvSpPr>
        <p:spPr>
          <a:xfrm>
            <a:off x="2503944" y="1890799"/>
            <a:ext cx="108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René</a:t>
            </a:r>
          </a:p>
          <a:p>
            <a:pPr algn="ctr"/>
            <a:r>
              <a:rPr lang="en-US" sz="1000" dirty="0"/>
              <a:t>de Koster</a:t>
            </a:r>
            <a:endParaRPr lang="nl-NL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A26BB2-0A95-4AC6-9831-EA4F1D26D75C}"/>
              </a:ext>
            </a:extLst>
          </p:cNvPr>
          <p:cNvSpPr txBox="1"/>
          <p:nvPr/>
        </p:nvSpPr>
        <p:spPr>
          <a:xfrm>
            <a:off x="-97748" y="3389247"/>
            <a:ext cx="108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Jelle</a:t>
            </a:r>
          </a:p>
          <a:p>
            <a:pPr algn="ctr"/>
            <a:r>
              <a:rPr lang="en-US" sz="1000" dirty="0"/>
              <a:t>de Vries</a:t>
            </a:r>
            <a:endParaRPr lang="nl-NL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03E539-939C-4793-AC9E-A98F4995725E}"/>
              </a:ext>
            </a:extLst>
          </p:cNvPr>
          <p:cNvSpPr txBox="1"/>
          <p:nvPr/>
        </p:nvSpPr>
        <p:spPr>
          <a:xfrm>
            <a:off x="925488" y="4795386"/>
            <a:ext cx="108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Jackie</a:t>
            </a:r>
          </a:p>
          <a:p>
            <a:pPr algn="ctr"/>
            <a:r>
              <a:rPr lang="en-US" sz="1000" dirty="0"/>
              <a:t>Poos</a:t>
            </a:r>
            <a:endParaRPr lang="nl-NL" sz="1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9C146D-E414-4DF3-8B58-E0A60F0488D7}"/>
              </a:ext>
            </a:extLst>
          </p:cNvPr>
          <p:cNvSpPr txBox="1"/>
          <p:nvPr/>
        </p:nvSpPr>
        <p:spPr>
          <a:xfrm>
            <a:off x="-82151" y="4795386"/>
            <a:ext cx="108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Matthias</a:t>
            </a:r>
          </a:p>
          <a:p>
            <a:pPr algn="ctr"/>
            <a:r>
              <a:rPr lang="en-US" sz="1000" dirty="0"/>
              <a:t>Wieser</a:t>
            </a:r>
            <a:endParaRPr lang="nl-NL" sz="1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AABAEF-2643-495F-8A1D-D0D8508C7A90}"/>
              </a:ext>
            </a:extLst>
          </p:cNvPr>
          <p:cNvSpPr txBox="1"/>
          <p:nvPr/>
        </p:nvSpPr>
        <p:spPr>
          <a:xfrm>
            <a:off x="1831958" y="4819585"/>
            <a:ext cx="108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Vivian </a:t>
            </a:r>
          </a:p>
          <a:p>
            <a:pPr algn="ctr"/>
            <a:r>
              <a:rPr lang="en-US" sz="1000" dirty="0"/>
              <a:t>Chen</a:t>
            </a:r>
            <a:endParaRPr lang="nl-NL" sz="1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2A29A6-BD72-4C52-AAA6-DC0FC8580127}"/>
              </a:ext>
            </a:extLst>
          </p:cNvPr>
          <p:cNvSpPr txBox="1"/>
          <p:nvPr/>
        </p:nvSpPr>
        <p:spPr>
          <a:xfrm>
            <a:off x="2730844" y="4795386"/>
            <a:ext cx="108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Trilce</a:t>
            </a:r>
          </a:p>
          <a:p>
            <a:pPr algn="ctr"/>
            <a:r>
              <a:rPr lang="en-US" sz="1000" dirty="0"/>
              <a:t>Navarrete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27354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2. Our team (2): Meet the (affiliated) PhD researchers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06896B-52B1-4824-9E5E-33D38A11CD17}"/>
              </a:ext>
            </a:extLst>
          </p:cNvPr>
          <p:cNvSpPr txBox="1"/>
          <p:nvPr/>
        </p:nvSpPr>
        <p:spPr>
          <a:xfrm>
            <a:off x="7596336" y="529066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pic>
        <p:nvPicPr>
          <p:cNvPr id="10" name="Picture 2" descr="Danial Hayati">
            <a:extLst>
              <a:ext uri="{FF2B5EF4-FFF2-40B4-BE49-F238E27FC236}">
                <a16:creationId xmlns:a16="http://schemas.microsoft.com/office/drawing/2014/main" id="{2E2A5893-7B08-4294-BC86-B716FCB68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8" y="2204092"/>
            <a:ext cx="100811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D62AD21-A161-4AEA-9913-C6F6249586D4}"/>
              </a:ext>
            </a:extLst>
          </p:cNvPr>
          <p:cNvSpPr txBox="1"/>
          <p:nvPr/>
        </p:nvSpPr>
        <p:spPr>
          <a:xfrm>
            <a:off x="1311094" y="3800147"/>
            <a:ext cx="285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Julia Esters, PhD candidate (RSM, EUR)</a:t>
            </a:r>
          </a:p>
          <a:p>
            <a:r>
              <a:rPr lang="en-US" sz="1000" dirty="0"/>
              <a:t>Started: September 2024</a:t>
            </a:r>
          </a:p>
          <a:p>
            <a:r>
              <a:rPr lang="en-US" sz="1000" dirty="0"/>
              <a:t>Topic: VR and Retailing</a:t>
            </a:r>
          </a:p>
          <a:p>
            <a:pPr algn="ctr"/>
            <a:endParaRPr lang="nl-NL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33F48B-D36C-4C7B-B2C8-0B199D2ABC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2" r="8726"/>
          <a:stretch/>
        </p:blipFill>
        <p:spPr>
          <a:xfrm>
            <a:off x="330273" y="3800147"/>
            <a:ext cx="980821" cy="120536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66E9096-C711-4BFE-BFB9-A1EA921533CB}"/>
              </a:ext>
            </a:extLst>
          </p:cNvPr>
          <p:cNvSpPr txBox="1"/>
          <p:nvPr/>
        </p:nvSpPr>
        <p:spPr>
          <a:xfrm>
            <a:off x="1311094" y="2180939"/>
            <a:ext cx="2705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Danial Hayati, PhD candidate (RSM, EUR)  </a:t>
            </a:r>
          </a:p>
          <a:p>
            <a:r>
              <a:rPr lang="en-US" sz="1000" dirty="0"/>
              <a:t>Started: September 2022</a:t>
            </a:r>
          </a:p>
          <a:p>
            <a:r>
              <a:rPr lang="en-US" sz="1000" dirty="0"/>
              <a:t>Topic: AR and Retailing</a:t>
            </a:r>
          </a:p>
          <a:p>
            <a:endParaRPr lang="en-US" sz="1000" dirty="0"/>
          </a:p>
          <a:p>
            <a:pPr algn="ctr"/>
            <a:endParaRPr lang="nl-NL" sz="1000" dirty="0"/>
          </a:p>
        </p:txBody>
      </p:sp>
      <p:pic>
        <p:nvPicPr>
          <p:cNvPr id="18" name="Picture 6" descr="Mahsa Alirezaei">
            <a:extLst>
              <a:ext uri="{FF2B5EF4-FFF2-40B4-BE49-F238E27FC236}">
                <a16:creationId xmlns:a16="http://schemas.microsoft.com/office/drawing/2014/main" id="{F29B4557-F995-4BFD-9C13-F5911993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5" y="788942"/>
            <a:ext cx="904284" cy="12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156BDAF-3C53-43AB-AA16-F4A38CDDB6CE}"/>
              </a:ext>
            </a:extLst>
          </p:cNvPr>
          <p:cNvSpPr txBox="1"/>
          <p:nvPr/>
        </p:nvSpPr>
        <p:spPr>
          <a:xfrm>
            <a:off x="1296210" y="863504"/>
            <a:ext cx="2705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Mahsa</a:t>
            </a:r>
            <a:r>
              <a:rPr lang="en-US" sz="1000" dirty="0"/>
              <a:t> </a:t>
            </a:r>
            <a:r>
              <a:rPr lang="en-US" sz="1000" dirty="0" err="1"/>
              <a:t>Alirezaei</a:t>
            </a:r>
            <a:r>
              <a:rPr lang="en-US" sz="1000" dirty="0"/>
              <a:t>, PhD candidate (RSM, EUR)</a:t>
            </a:r>
          </a:p>
          <a:p>
            <a:r>
              <a:rPr lang="en-US" sz="1000" dirty="0"/>
              <a:t>Started: September 2020</a:t>
            </a:r>
          </a:p>
          <a:p>
            <a:r>
              <a:rPr lang="en-US" sz="1000" dirty="0"/>
              <a:t>Topic: Human-Technology interaction in warehouse environments</a:t>
            </a:r>
          </a:p>
          <a:p>
            <a:pPr algn="ctr"/>
            <a:endParaRPr lang="nl-NL" sz="1000" dirty="0"/>
          </a:p>
        </p:txBody>
      </p:sp>
      <p:sp>
        <p:nvSpPr>
          <p:cNvPr id="2" name="AutoShape 2" descr="Sha Yang">
            <a:extLst>
              <a:ext uri="{FF2B5EF4-FFF2-40B4-BE49-F238E27FC236}">
                <a16:creationId xmlns:a16="http://schemas.microsoft.com/office/drawing/2014/main" id="{BF746DE1-56D4-4083-9C41-97481B75CB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6510" y="526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658AE-08C4-4E05-A00F-3D5A7DD436D8}"/>
              </a:ext>
            </a:extLst>
          </p:cNvPr>
          <p:cNvSpPr txBox="1"/>
          <p:nvPr/>
        </p:nvSpPr>
        <p:spPr>
          <a:xfrm>
            <a:off x="6119598" y="2204901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Sweeney Li, PhD candidate (</a:t>
            </a:r>
            <a:r>
              <a:rPr lang="en-US" sz="1000" dirty="0" err="1"/>
              <a:t>ASCoR</a:t>
            </a:r>
            <a:r>
              <a:rPr lang="en-US" sz="1000" dirty="0"/>
              <a:t>, </a:t>
            </a:r>
            <a:r>
              <a:rPr lang="en-US" sz="1000" dirty="0" err="1"/>
              <a:t>UvA</a:t>
            </a:r>
            <a:r>
              <a:rPr lang="en-US" sz="1000" dirty="0"/>
              <a:t>) </a:t>
            </a:r>
          </a:p>
          <a:p>
            <a:r>
              <a:rPr lang="en-US" sz="1000" dirty="0"/>
              <a:t>Started: February 2024</a:t>
            </a:r>
          </a:p>
          <a:p>
            <a:r>
              <a:rPr lang="en-US" sz="1000" dirty="0"/>
              <a:t>Topic: Greenwashing Influencer Marketing; Immersive Technologies in Promoting Prosocial Behavior</a:t>
            </a:r>
          </a:p>
          <a:p>
            <a:endParaRPr lang="en-US" sz="1000" dirty="0"/>
          </a:p>
          <a:p>
            <a:endParaRPr lang="en-US" sz="1000" dirty="0"/>
          </a:p>
          <a:p>
            <a:endParaRPr lang="nl-NL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9EA6B-69EF-412D-A05D-C609620B68CE}"/>
              </a:ext>
            </a:extLst>
          </p:cNvPr>
          <p:cNvSpPr txBox="1"/>
          <p:nvPr/>
        </p:nvSpPr>
        <p:spPr>
          <a:xfrm>
            <a:off x="6065947" y="1152791"/>
            <a:ext cx="28985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Linde Assendelft, PhD candidate (</a:t>
            </a:r>
            <a:r>
              <a:rPr lang="en-US" sz="1000" dirty="0" err="1"/>
              <a:t>Alzheimercentrum</a:t>
            </a:r>
            <a:r>
              <a:rPr lang="en-US" sz="1000" dirty="0"/>
              <a:t>, Erasmus MC)</a:t>
            </a:r>
          </a:p>
          <a:p>
            <a:r>
              <a:rPr lang="en-US" sz="1000" dirty="0"/>
              <a:t>Started: July 2024</a:t>
            </a:r>
          </a:p>
          <a:p>
            <a:r>
              <a:rPr lang="en-US" sz="1000" dirty="0"/>
              <a:t>Topic: Neuropsychological assessment of social cognition in dementia</a:t>
            </a:r>
            <a:endParaRPr lang="nl-NL" sz="1000" dirty="0"/>
          </a:p>
        </p:txBody>
      </p:sp>
      <p:pic>
        <p:nvPicPr>
          <p:cNvPr id="6" name="Picture 5" descr="A person with long black hair wearing glasses&#10;&#10;Description automatically generated">
            <a:extLst>
              <a:ext uri="{FF2B5EF4-FFF2-40B4-BE49-F238E27FC236}">
                <a16:creationId xmlns:a16="http://schemas.microsoft.com/office/drawing/2014/main" id="{91ABE27C-667B-4BC9-8349-EDE38F7291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r="5099"/>
          <a:stretch/>
        </p:blipFill>
        <p:spPr>
          <a:xfrm>
            <a:off x="5127148" y="2204092"/>
            <a:ext cx="938799" cy="1210220"/>
          </a:xfrm>
          <a:prstGeom prst="rect">
            <a:avLst/>
          </a:prstGeom>
        </p:spPr>
      </p:pic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7F72E0E0-5BA0-0B43-6183-CDE0510CEA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45168-2DE4-BB8A-E544-BDAC0CBD48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533" r="30711" b="16788"/>
          <a:stretch/>
        </p:blipFill>
        <p:spPr>
          <a:xfrm>
            <a:off x="5144940" y="852400"/>
            <a:ext cx="949065" cy="12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08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2. Our team (3): Affiliated researchers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06896B-52B1-4824-9E5E-33D38A11CD17}"/>
              </a:ext>
            </a:extLst>
          </p:cNvPr>
          <p:cNvSpPr txBox="1"/>
          <p:nvPr/>
        </p:nvSpPr>
        <p:spPr>
          <a:xfrm>
            <a:off x="7596336" y="529066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2" name="AutoShape 2" descr="Sha Yang">
            <a:extLst>
              <a:ext uri="{FF2B5EF4-FFF2-40B4-BE49-F238E27FC236}">
                <a16:creationId xmlns:a16="http://schemas.microsoft.com/office/drawing/2014/main" id="{BF746DE1-56D4-4083-9C41-97481B75CB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6510" y="526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28F9C-A658-4E10-95E8-0ABCDE67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94" y="1139147"/>
            <a:ext cx="1032166" cy="1205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5F391B-42CF-464E-9B50-2BBF4D600043}"/>
              </a:ext>
            </a:extLst>
          </p:cNvPr>
          <p:cNvSpPr txBox="1"/>
          <p:nvPr/>
        </p:nvSpPr>
        <p:spPr>
          <a:xfrm>
            <a:off x="1488526" y="1131590"/>
            <a:ext cx="2705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Sha Yang</a:t>
            </a:r>
            <a:endParaRPr lang="nl-NL" sz="1000" dirty="0"/>
          </a:p>
          <a:p>
            <a:r>
              <a:rPr lang="nl-NL" sz="1000" dirty="0"/>
              <a:t>Professor of Marketing</a:t>
            </a:r>
          </a:p>
          <a:p>
            <a:r>
              <a:rPr lang="nl-NL" sz="1000" dirty="0"/>
              <a:t>USC Marshall School of Business</a:t>
            </a:r>
          </a:p>
          <a:p>
            <a:r>
              <a:rPr lang="nl-NL" sz="1000" dirty="0"/>
              <a:t>Research </a:t>
            </a:r>
            <a:r>
              <a:rPr lang="nl-NL" sz="1000" dirty="0" err="1"/>
              <a:t>interests</a:t>
            </a:r>
            <a:r>
              <a:rPr lang="nl-NL" sz="1000" dirty="0"/>
              <a:t>: search engine advertising, </a:t>
            </a:r>
            <a:r>
              <a:rPr lang="nl-NL" sz="1000" dirty="0" err="1"/>
              <a:t>social</a:t>
            </a:r>
            <a:r>
              <a:rPr lang="nl-NL" sz="1000" dirty="0"/>
              <a:t> </a:t>
            </a:r>
            <a:r>
              <a:rPr lang="nl-NL" sz="1000" dirty="0" err="1"/>
              <a:t>networks</a:t>
            </a:r>
            <a:r>
              <a:rPr lang="nl-NL" sz="1000" dirty="0"/>
              <a:t>, </a:t>
            </a:r>
            <a:r>
              <a:rPr lang="nl-NL" sz="1000" dirty="0" err="1"/>
              <a:t>modeling</a:t>
            </a:r>
            <a:r>
              <a:rPr lang="nl-NL" sz="1000" dirty="0"/>
              <a:t> </a:t>
            </a:r>
            <a:r>
              <a:rPr lang="nl-NL" sz="1000" dirty="0" err="1"/>
              <a:t>consumer</a:t>
            </a:r>
            <a:r>
              <a:rPr lang="nl-NL" sz="1000" dirty="0"/>
              <a:t> </a:t>
            </a:r>
            <a:r>
              <a:rPr lang="nl-NL" sz="1000" dirty="0" err="1"/>
              <a:t>purchase</a:t>
            </a:r>
            <a:r>
              <a:rPr lang="nl-NL" sz="1000" dirty="0"/>
              <a:t> </a:t>
            </a:r>
            <a:r>
              <a:rPr lang="nl-NL" sz="1000" dirty="0" err="1"/>
              <a:t>behavior</a:t>
            </a:r>
            <a:r>
              <a:rPr lang="nl-NL" sz="1000" dirty="0"/>
              <a:t> and market </a:t>
            </a:r>
            <a:r>
              <a:rPr lang="nl-NL" sz="1000" dirty="0" err="1"/>
              <a:t>competition</a:t>
            </a:r>
            <a:r>
              <a:rPr lang="nl-NL" sz="1000" dirty="0"/>
              <a:t>, </a:t>
            </a:r>
            <a:r>
              <a:rPr lang="nl-NL" sz="1000" dirty="0" err="1"/>
              <a:t>Bayesian</a:t>
            </a:r>
            <a:r>
              <a:rPr lang="nl-NL" sz="1000" dirty="0"/>
              <a:t> </a:t>
            </a:r>
            <a:r>
              <a:rPr lang="nl-NL" sz="1000" dirty="0" err="1"/>
              <a:t>methods</a:t>
            </a:r>
            <a:r>
              <a:rPr lang="nl-NL" sz="1000" dirty="0"/>
              <a:t>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31006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3. Overview of Fields of Immersive Tech Research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19BD9-BF1B-4EE5-9BE8-379F660944B0}"/>
              </a:ext>
            </a:extLst>
          </p:cNvPr>
          <p:cNvSpPr txBox="1"/>
          <p:nvPr/>
        </p:nvSpPr>
        <p:spPr>
          <a:xfrm>
            <a:off x="7524328" y="529067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75C42-BC55-4593-A186-0EBC5AF0C966}"/>
              </a:ext>
            </a:extLst>
          </p:cNvPr>
          <p:cNvSpPr txBox="1"/>
          <p:nvPr/>
        </p:nvSpPr>
        <p:spPr>
          <a:xfrm>
            <a:off x="882208" y="863655"/>
            <a:ext cx="7331202" cy="53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experts currently conduct immersive tech projects in Business, Mental Health Care, and Education, focusing on the following specific areas:</a:t>
            </a:r>
            <a:endParaRPr lang="nl-N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08DAFE-47D4-4ED0-BFC2-838AA183101B}"/>
              </a:ext>
            </a:extLst>
          </p:cNvPr>
          <p:cNvSpPr/>
          <p:nvPr/>
        </p:nvSpPr>
        <p:spPr>
          <a:xfrm>
            <a:off x="469075" y="2024390"/>
            <a:ext cx="165618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Retailing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FAC982-4AFF-4497-99F2-10A22F0AD0C1}"/>
              </a:ext>
            </a:extLst>
          </p:cNvPr>
          <p:cNvSpPr/>
          <p:nvPr/>
        </p:nvSpPr>
        <p:spPr>
          <a:xfrm>
            <a:off x="2197266" y="2016234"/>
            <a:ext cx="1656183" cy="122413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Culture &amp; Entertainment</a:t>
            </a:r>
            <a:endParaRPr lang="nl-NL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560C04-1F10-4009-8335-441DDD0D8061}"/>
              </a:ext>
            </a:extLst>
          </p:cNvPr>
          <p:cNvSpPr/>
          <p:nvPr/>
        </p:nvSpPr>
        <p:spPr>
          <a:xfrm>
            <a:off x="469075" y="3363838"/>
            <a:ext cx="1656184" cy="12241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Marketing &amp; Communication</a:t>
            </a:r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C0F376-5E15-4A4F-9AF8-90684A61CDF3}"/>
              </a:ext>
            </a:extLst>
          </p:cNvPr>
          <p:cNvSpPr/>
          <p:nvPr/>
        </p:nvSpPr>
        <p:spPr>
          <a:xfrm>
            <a:off x="4547809" y="1966754"/>
            <a:ext cx="1656184" cy="12241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Psychology</a:t>
            </a:r>
            <a:endParaRPr lang="nl-NL" dirty="0"/>
          </a:p>
          <a:p>
            <a:pPr algn="ctr"/>
            <a:endParaRPr lang="nl-NL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92D598-7C04-4CCC-975E-924A5A95392F}"/>
              </a:ext>
            </a:extLst>
          </p:cNvPr>
          <p:cNvSpPr/>
          <p:nvPr/>
        </p:nvSpPr>
        <p:spPr>
          <a:xfrm>
            <a:off x="4547809" y="3342397"/>
            <a:ext cx="1656184" cy="12241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Neurology</a:t>
            </a:r>
            <a:endParaRPr lang="nl-NL" dirty="0"/>
          </a:p>
          <a:p>
            <a:pPr algn="ctr"/>
            <a:endParaRPr lang="nl-NL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8511FC6-0285-4EF6-AD50-E739D4DC307D}"/>
              </a:ext>
            </a:extLst>
          </p:cNvPr>
          <p:cNvSpPr/>
          <p:nvPr/>
        </p:nvSpPr>
        <p:spPr>
          <a:xfrm>
            <a:off x="2208855" y="3363838"/>
            <a:ext cx="1644593" cy="1224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Operations</a:t>
            </a:r>
          </a:p>
          <a:p>
            <a:pPr algn="ctr"/>
            <a:r>
              <a:rPr lang="en-US" dirty="0"/>
              <a:t>Management</a:t>
            </a:r>
            <a:endParaRPr 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0A06F-A59C-4603-9C0E-7F72650AE822}"/>
              </a:ext>
            </a:extLst>
          </p:cNvPr>
          <p:cNvSpPr/>
          <p:nvPr/>
        </p:nvSpPr>
        <p:spPr>
          <a:xfrm>
            <a:off x="325059" y="1851670"/>
            <a:ext cx="3744416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84622C-300A-4DEA-8F2B-5C1FE10CEFDC}"/>
              </a:ext>
            </a:extLst>
          </p:cNvPr>
          <p:cNvSpPr/>
          <p:nvPr/>
        </p:nvSpPr>
        <p:spPr>
          <a:xfrm>
            <a:off x="4427984" y="1851670"/>
            <a:ext cx="1955263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A32CBC-1D98-4C5C-86A7-4416B4D96D59}"/>
              </a:ext>
            </a:extLst>
          </p:cNvPr>
          <p:cNvSpPr/>
          <p:nvPr/>
        </p:nvSpPr>
        <p:spPr>
          <a:xfrm>
            <a:off x="6660232" y="1851670"/>
            <a:ext cx="1955263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2F3C49-845B-4E76-98E8-37028A8B6271}"/>
              </a:ext>
            </a:extLst>
          </p:cNvPr>
          <p:cNvSpPr txBox="1"/>
          <p:nvPr/>
        </p:nvSpPr>
        <p:spPr>
          <a:xfrm>
            <a:off x="1736610" y="1469921"/>
            <a:ext cx="944489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Business</a:t>
            </a:r>
            <a:endParaRPr lang="nl-NL" b="1" i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E3DAA-AB48-4C30-81C8-328331592D15}"/>
              </a:ext>
            </a:extLst>
          </p:cNvPr>
          <p:cNvSpPr txBox="1"/>
          <p:nvPr/>
        </p:nvSpPr>
        <p:spPr>
          <a:xfrm>
            <a:off x="4741604" y="1472855"/>
            <a:ext cx="1883721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Health Care</a:t>
            </a:r>
            <a:endParaRPr lang="nl-NL" b="1" i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33669C-A468-4B7B-8314-1844176414EC}"/>
              </a:ext>
            </a:extLst>
          </p:cNvPr>
          <p:cNvSpPr txBox="1"/>
          <p:nvPr/>
        </p:nvSpPr>
        <p:spPr>
          <a:xfrm>
            <a:off x="6605521" y="1453123"/>
            <a:ext cx="2009974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Training &amp; Education</a:t>
            </a:r>
            <a:endParaRPr lang="nl-NL" b="1" i="1" dirty="0">
              <a:solidFill>
                <a:srgbClr val="C0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B6CDD7F-495A-4496-9CC7-A2362C3E1C96}"/>
              </a:ext>
            </a:extLst>
          </p:cNvPr>
          <p:cNvSpPr/>
          <p:nvPr/>
        </p:nvSpPr>
        <p:spPr>
          <a:xfrm>
            <a:off x="6809771" y="1966754"/>
            <a:ext cx="1656184" cy="122413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Training of (sales) managers </a:t>
            </a:r>
            <a:endParaRPr lang="nl-NL" dirty="0"/>
          </a:p>
          <a:p>
            <a:pPr algn="ctr"/>
            <a:endParaRPr lang="nl-NL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6D0C4F-0018-4148-8ED7-FD6B72555854}"/>
              </a:ext>
            </a:extLst>
          </p:cNvPr>
          <p:cNvSpPr/>
          <p:nvPr/>
        </p:nvSpPr>
        <p:spPr>
          <a:xfrm>
            <a:off x="6809771" y="3363838"/>
            <a:ext cx="1656184" cy="1224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Training of people in high- risk jobs</a:t>
            </a:r>
            <a:endParaRPr lang="nl-NL" dirty="0"/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908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4. Projects in Business (1): Use of AR in Online Retailing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19BD9-BF1B-4EE5-9BE8-379F660944B0}"/>
              </a:ext>
            </a:extLst>
          </p:cNvPr>
          <p:cNvSpPr txBox="1"/>
          <p:nvPr/>
        </p:nvSpPr>
        <p:spPr>
          <a:xfrm>
            <a:off x="7524328" y="529067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D3E31-D7A6-4D36-A379-11D213B116DB}"/>
              </a:ext>
            </a:extLst>
          </p:cNvPr>
          <p:cNvSpPr txBox="1"/>
          <p:nvPr/>
        </p:nvSpPr>
        <p:spPr>
          <a:xfrm>
            <a:off x="467544" y="1203598"/>
            <a:ext cx="7560840" cy="272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Context: Online Retailing</a:t>
            </a:r>
          </a:p>
          <a:p>
            <a:endParaRPr lang="en-US" dirty="0"/>
          </a:p>
          <a:p>
            <a:r>
              <a:rPr lang="en-US" dirty="0"/>
              <a:t>Partners: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A Dutch online eyeglass retailer </a:t>
            </a:r>
          </a:p>
          <a:p>
            <a:pPr marL="285750" indent="-285750">
              <a:buFontTx/>
              <a:buChar char="-"/>
            </a:pPr>
            <a:r>
              <a:rPr lang="en-US" dirty="0"/>
              <a:t>A European AR software service provider</a:t>
            </a:r>
          </a:p>
          <a:p>
            <a:endParaRPr lang="en-US" dirty="0"/>
          </a:p>
          <a:p>
            <a:endParaRPr lang="en-US"/>
          </a:p>
          <a:p>
            <a:r>
              <a:rPr lang="en-US"/>
              <a:t>Objective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Determining the effect of a virtual try-on with an AR application on product returns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Determining the boundary conditions when AR as virtual try-on option should be offered by online eyeglass retailers</a:t>
            </a:r>
          </a:p>
          <a:p>
            <a:endParaRPr lang="en-US" dirty="0"/>
          </a:p>
          <a:p>
            <a:r>
              <a:rPr lang="nl-NL" dirty="0" err="1"/>
              <a:t>Key</a:t>
            </a:r>
            <a:r>
              <a:rPr lang="nl-NL" dirty="0"/>
              <a:t> </a:t>
            </a:r>
            <a:r>
              <a:rPr lang="nl-NL" dirty="0" err="1"/>
              <a:t>researchers</a:t>
            </a:r>
            <a:r>
              <a:rPr lang="nl-NL" dirty="0"/>
              <a:t>: Danial Hayati, Xi Chen, Yvonne van Everdingen</a:t>
            </a:r>
          </a:p>
        </p:txBody>
      </p:sp>
    </p:spTree>
    <p:extLst>
      <p:ext uri="{BB962C8B-B14F-4D97-AF65-F5344CB8AC3E}">
        <p14:creationId xmlns:p14="http://schemas.microsoft.com/office/powerpoint/2010/main" val="3723294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>
            <a:extLst>
              <a:ext uri="{FF2B5EF4-FFF2-40B4-BE49-F238E27FC236}">
                <a16:creationId xmlns:a16="http://schemas.microsoft.com/office/drawing/2014/main" id="{162793DD-9AD2-4F4F-8BAD-E747C4F39633}"/>
              </a:ext>
            </a:extLst>
          </p:cNvPr>
          <p:cNvSpPr txBox="1">
            <a:spLocks/>
          </p:cNvSpPr>
          <p:nvPr/>
        </p:nvSpPr>
        <p:spPr>
          <a:xfrm>
            <a:off x="107504" y="172799"/>
            <a:ext cx="6994795" cy="45629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6857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2870AC"/>
                </a:solidFill>
                <a:latin typeface="Museo Sans 700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GB" dirty="0"/>
              <a:t>4. Projects in Business (2): Digital Street Art Depot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19BD9-BF1B-4EE5-9BE8-379F660944B0}"/>
              </a:ext>
            </a:extLst>
          </p:cNvPr>
          <p:cNvSpPr txBox="1"/>
          <p:nvPr/>
        </p:nvSpPr>
        <p:spPr>
          <a:xfrm>
            <a:off x="7524328" y="529067"/>
            <a:ext cx="1188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Immersive Technologies</a:t>
            </a:r>
            <a:endParaRPr lang="nl-NL" sz="7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D3E31-D7A6-4D36-A379-11D213B116DB}"/>
              </a:ext>
            </a:extLst>
          </p:cNvPr>
          <p:cNvSpPr txBox="1"/>
          <p:nvPr/>
        </p:nvSpPr>
        <p:spPr>
          <a:xfrm>
            <a:off x="467544" y="1203598"/>
            <a:ext cx="5832648" cy="294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Context: Culture &amp; Entertainment</a:t>
            </a:r>
          </a:p>
          <a:p>
            <a:endParaRPr lang="en-US" dirty="0"/>
          </a:p>
          <a:p>
            <a:r>
              <a:rPr lang="en-US" dirty="0"/>
              <a:t>Partner: Street Art Museum Amsterdam (SAMA)</a:t>
            </a:r>
          </a:p>
          <a:p>
            <a:endParaRPr lang="en-US" dirty="0"/>
          </a:p>
          <a:p>
            <a:r>
              <a:rPr lang="en-US" dirty="0"/>
              <a:t>Funding: </a:t>
            </a:r>
            <a:r>
              <a:rPr lang="en-US" dirty="0" err="1"/>
              <a:t>Cultuurloket</a:t>
            </a:r>
            <a:r>
              <a:rPr lang="en-US" dirty="0"/>
              <a:t> </a:t>
            </a:r>
            <a:r>
              <a:rPr lang="en-US" dirty="0" err="1"/>
              <a:t>DigitALL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Objective: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street art alive for future generations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Developing a VR prototype of one existing piece of street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Testing the consumer responses to this VR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Developing a viable business model for this VR prototype</a:t>
            </a:r>
          </a:p>
          <a:p>
            <a:endParaRPr lang="en-US" dirty="0"/>
          </a:p>
          <a:p>
            <a:r>
              <a:rPr lang="nl-NL" dirty="0" err="1"/>
              <a:t>Key</a:t>
            </a:r>
            <a:r>
              <a:rPr lang="nl-NL" dirty="0"/>
              <a:t> </a:t>
            </a:r>
            <a:r>
              <a:rPr lang="nl-NL" dirty="0" err="1"/>
              <a:t>researchers</a:t>
            </a:r>
            <a:r>
              <a:rPr lang="nl-NL" dirty="0"/>
              <a:t>: Yvonne van Everdingen</a:t>
            </a:r>
          </a:p>
        </p:txBody>
      </p:sp>
      <p:pic>
        <p:nvPicPr>
          <p:cNvPr id="3074" name="Picture 2" descr="Street Art Museum Amsterdam - Alda Europe">
            <a:extLst>
              <a:ext uri="{FF2B5EF4-FFF2-40B4-BE49-F238E27FC236}">
                <a16:creationId xmlns:a16="http://schemas.microsoft.com/office/drawing/2014/main" id="{DEB62293-7FB2-4803-BBB0-89487274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34723"/>
            <a:ext cx="2138811" cy="213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CD754-A614-46FD-8CB8-9C0BD1D595C2}"/>
              </a:ext>
            </a:extLst>
          </p:cNvPr>
          <p:cNvSpPr txBox="1"/>
          <p:nvPr/>
        </p:nvSpPr>
        <p:spPr>
          <a:xfrm>
            <a:off x="1043608" y="4405978"/>
            <a:ext cx="5832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C339A"/>
                </a:solidFill>
              </a:rPr>
              <a:t>Note: See the </a:t>
            </a:r>
            <a:r>
              <a:rPr lang="en-US" sz="1100" i="1" dirty="0">
                <a:solidFill>
                  <a:srgbClr val="CC339A"/>
                </a:solidFill>
              </a:rPr>
              <a:t>ECDA Expert Practice Digital Culture, Art, and AI </a:t>
            </a:r>
            <a:r>
              <a:rPr lang="en-US" sz="1100" dirty="0">
                <a:solidFill>
                  <a:srgbClr val="CC339A"/>
                </a:solidFill>
              </a:rPr>
              <a:t>for more information on other projects on arts and cultural institutions </a:t>
            </a:r>
            <a:endParaRPr lang="nl-NL" sz="1100" dirty="0">
              <a:solidFill>
                <a:srgbClr val="CC33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26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SM">
  <a:themeElements>
    <a:clrScheme name="RSM">
      <a:dk1>
        <a:srgbClr val="002873"/>
      </a:dk1>
      <a:lt1>
        <a:srgbClr val="FFFFFF"/>
      </a:lt1>
      <a:dk2>
        <a:srgbClr val="002873"/>
      </a:dk2>
      <a:lt2>
        <a:srgbClr val="FFFFFF"/>
      </a:lt2>
      <a:accent1>
        <a:srgbClr val="002873"/>
      </a:accent1>
      <a:accent2>
        <a:srgbClr val="2980E6"/>
      </a:accent2>
      <a:accent3>
        <a:srgbClr val="3D9D9A"/>
      </a:accent3>
      <a:accent4>
        <a:srgbClr val="B8C3C3"/>
      </a:accent4>
      <a:accent5>
        <a:srgbClr val="6C7373"/>
      </a:accent5>
      <a:accent6>
        <a:srgbClr val="454545"/>
      </a:accent6>
      <a:hlink>
        <a:srgbClr val="0563C1"/>
      </a:hlink>
      <a:folHlink>
        <a:srgbClr val="954F72"/>
      </a:folHlink>
    </a:clrScheme>
    <a:fontScheme name="RSM">
      <a:majorFont>
        <a:latin typeface="Museo Sans 700"/>
        <a:ea typeface=""/>
        <a:cs typeface=""/>
      </a:majorFont>
      <a:minorFont>
        <a:latin typeface="Museo Sans 300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11-22 ECDA" id="{88A04EA4-26B2-FC4F-AF17-992857F4FC7A}" vid="{B54D5B3F-C0DA-684B-9D46-7FA926A23856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6F6DA7A1A09B449AEACE16EB8E7BE0" ma:contentTypeVersion="10" ma:contentTypeDescription="Create a new document." ma:contentTypeScope="" ma:versionID="a73eed9619b6aa3bddf4fb961db5fd0d">
  <xsd:schema xmlns:xsd="http://www.w3.org/2001/XMLSchema" xmlns:xs="http://www.w3.org/2001/XMLSchema" xmlns:p="http://schemas.microsoft.com/office/2006/metadata/properties" xmlns:ns3="0efd2338-7c87-4ab3-9970-0543e66582a0" targetNamespace="http://schemas.microsoft.com/office/2006/metadata/properties" ma:root="true" ma:fieldsID="8dbcaa75692d1f209d4d8c70762995e2" ns3:_="">
    <xsd:import namespace="0efd2338-7c87-4ab3-9970-0543e66582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d2338-7c87-4ab3-9970-0543e66582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574918-851F-4255-83AB-118A1886B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fd2338-7c87-4ab3-9970-0543e66582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9BFA99-944F-475C-A812-C14A3F13B8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27DF2E-09D7-4F1F-ABBA-0E10866D9FC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RSM</Template>
  <TotalTime>98615</TotalTime>
  <Words>1348</Words>
  <Application>Microsoft Office PowerPoint</Application>
  <PresentationFormat>On-screen Show (16:9)</PresentationFormat>
  <Paragraphs>235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Georgia</vt:lpstr>
      <vt:lpstr>Museo Sans 300</vt:lpstr>
      <vt:lpstr>Museo Sans 500</vt:lpstr>
      <vt:lpstr>Museo Sans 700</vt:lpstr>
      <vt:lpstr>Museo Sans 900</vt:lpstr>
      <vt:lpstr>RSM</vt:lpstr>
      <vt:lpstr>Erasmus Centre for Data Analytics Expert Practice Immersive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Passion provides purpose, but data drives decisions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is not about big data, it is about competence</dc:title>
  <dc:creator>Gerrit Schipper</dc:creator>
  <cp:lastModifiedBy>Yvonne van Everdingen</cp:lastModifiedBy>
  <cp:revision>1089</cp:revision>
  <cp:lastPrinted>2019-07-15T09:51:56Z</cp:lastPrinted>
  <dcterms:created xsi:type="dcterms:W3CDTF">2018-11-21T20:08:01Z</dcterms:created>
  <dcterms:modified xsi:type="dcterms:W3CDTF">2025-05-23T09:30:12Z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0x0101003C6F6DA7A1A09B449AEACE16EB8E7BE0</vt:lpwstr>
  </property>
  <property fmtid="{D5CDD505-2E9C-101B-9397-08002B2CF9AE}" pid="3" name="MSIP_Label_8772ba27-cab8-4042-a351-a31f6e4eacdc_Enabled">
    <vt:lpwstr>true</vt:lpwstr>
  </property>
  <property fmtid="{D5CDD505-2E9C-101B-9397-08002B2CF9AE}" pid="4" name="MSIP_Label_8772ba27-cab8-4042-a351-a31f6e4eacdc_SetDate">
    <vt:lpwstr>2025-05-23T09:22:03Z</vt:lpwstr>
  </property>
  <property fmtid="{D5CDD505-2E9C-101B-9397-08002B2CF9AE}" pid="5" name="MSIP_Label_8772ba27-cab8-4042-a351-a31f6e4eacdc_Method">
    <vt:lpwstr>Standard</vt:lpwstr>
  </property>
  <property fmtid="{D5CDD505-2E9C-101B-9397-08002B2CF9AE}" pid="6" name="MSIP_Label_8772ba27-cab8-4042-a351-a31f6e4eacdc_Name">
    <vt:lpwstr>Internal</vt:lpwstr>
  </property>
  <property fmtid="{D5CDD505-2E9C-101B-9397-08002B2CF9AE}" pid="7" name="MSIP_Label_8772ba27-cab8-4042-a351-a31f6e4eacdc_SiteId">
    <vt:lpwstr>715902d6-f63e-4b8d-929b-4bb170bad492</vt:lpwstr>
  </property>
  <property fmtid="{D5CDD505-2E9C-101B-9397-08002B2CF9AE}" pid="8" name="MSIP_Label_8772ba27-cab8-4042-a351-a31f6e4eacdc_ActionId">
    <vt:lpwstr>6c0ad3a3-3691-4df5-8864-ba95c0981f62</vt:lpwstr>
  </property>
  <property fmtid="{D5CDD505-2E9C-101B-9397-08002B2CF9AE}" pid="9" name="MSIP_Label_8772ba27-cab8-4042-a351-a31f6e4eacdc_ContentBits">
    <vt:lpwstr>0</vt:lpwstr>
  </property>
  <property fmtid="{D5CDD505-2E9C-101B-9397-08002B2CF9AE}" pid="10" name="MSIP_Label_8772ba27-cab8-4042-a351-a31f6e4eacdc_Tag">
    <vt:lpwstr>10, 3, 0, 1</vt:lpwstr>
  </property>
</Properties>
</file>